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38"/>
  </p:notesMasterIdLst>
  <p:sldIdLst>
    <p:sldId id="368" r:id="rId2"/>
    <p:sldId id="318" r:id="rId3"/>
    <p:sldId id="363" r:id="rId4"/>
    <p:sldId id="370" r:id="rId5"/>
    <p:sldId id="371" r:id="rId6"/>
    <p:sldId id="372" r:id="rId7"/>
    <p:sldId id="373" r:id="rId8"/>
    <p:sldId id="375" r:id="rId9"/>
    <p:sldId id="374" r:id="rId10"/>
    <p:sldId id="376" r:id="rId11"/>
    <p:sldId id="377" r:id="rId12"/>
    <p:sldId id="379" r:id="rId13"/>
    <p:sldId id="380" r:id="rId14"/>
    <p:sldId id="378" r:id="rId15"/>
    <p:sldId id="381" r:id="rId16"/>
    <p:sldId id="382" r:id="rId17"/>
    <p:sldId id="384" r:id="rId18"/>
    <p:sldId id="385" r:id="rId19"/>
    <p:sldId id="383" r:id="rId20"/>
    <p:sldId id="386" r:id="rId21"/>
    <p:sldId id="387" r:id="rId22"/>
    <p:sldId id="388" r:id="rId23"/>
    <p:sldId id="389" r:id="rId24"/>
    <p:sldId id="390" r:id="rId25"/>
    <p:sldId id="391" r:id="rId26"/>
    <p:sldId id="397" r:id="rId27"/>
    <p:sldId id="394" r:id="rId28"/>
    <p:sldId id="395" r:id="rId29"/>
    <p:sldId id="396" r:id="rId30"/>
    <p:sldId id="400" r:id="rId31"/>
    <p:sldId id="401" r:id="rId32"/>
    <p:sldId id="402" r:id="rId33"/>
    <p:sldId id="403" r:id="rId34"/>
    <p:sldId id="404" r:id="rId35"/>
    <p:sldId id="405" r:id="rId36"/>
    <p:sldId id="369" r:id="rId37"/>
  </p:sldIdLst>
  <p:sldSz cx="9144000" cy="6858000" type="screen4x3"/>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426"/>
    <a:srgbClr val="0C1425"/>
    <a:srgbClr val="2683C7"/>
    <a:srgbClr val="0A1322"/>
    <a:srgbClr val="0003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0"/>
    <p:restoredTop sz="90986"/>
  </p:normalViewPr>
  <p:slideViewPr>
    <p:cSldViewPr snapToGrid="0" snapToObjects="1">
      <p:cViewPr varScale="1">
        <p:scale>
          <a:sx n="112" d="100"/>
          <a:sy n="112" d="100"/>
        </p:scale>
        <p:origin x="728"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D0FF0-3E0B-794D-A281-73599A12E644}" type="datetimeFigureOut">
              <a:rPr lang="en-US" smtClean="0"/>
              <a:t>5/10/23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BC678-A05E-064D-BE31-F08B7230097B}" type="slidenum">
              <a:rPr lang="en-US" smtClean="0"/>
              <a:t>‹#›</a:t>
            </a:fld>
            <a:endParaRPr lang="en-US"/>
          </a:p>
        </p:txBody>
      </p:sp>
    </p:spTree>
    <p:extLst>
      <p:ext uri="{BB962C8B-B14F-4D97-AF65-F5344CB8AC3E}">
        <p14:creationId xmlns:p14="http://schemas.microsoft.com/office/powerpoint/2010/main" val="108727200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2E875-A3E8-AC4F-89BD-F8D24110A2CC}" type="slidenum">
              <a:rPr lang="en-US" smtClean="0"/>
              <a:t>1</a:t>
            </a:fld>
            <a:endParaRPr lang="en-US"/>
          </a:p>
        </p:txBody>
      </p:sp>
    </p:spTree>
    <p:extLst>
      <p:ext uri="{BB962C8B-B14F-4D97-AF65-F5344CB8AC3E}">
        <p14:creationId xmlns:p14="http://schemas.microsoft.com/office/powerpoint/2010/main" val="4271342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10</a:t>
            </a:fld>
            <a:endParaRPr lang="en-US"/>
          </a:p>
        </p:txBody>
      </p:sp>
    </p:spTree>
    <p:extLst>
      <p:ext uri="{BB962C8B-B14F-4D97-AF65-F5344CB8AC3E}">
        <p14:creationId xmlns:p14="http://schemas.microsoft.com/office/powerpoint/2010/main" val="1477618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11</a:t>
            </a:fld>
            <a:endParaRPr lang="en-US"/>
          </a:p>
        </p:txBody>
      </p:sp>
    </p:spTree>
    <p:extLst>
      <p:ext uri="{BB962C8B-B14F-4D97-AF65-F5344CB8AC3E}">
        <p14:creationId xmlns:p14="http://schemas.microsoft.com/office/powerpoint/2010/main" val="243670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12</a:t>
            </a:fld>
            <a:endParaRPr lang="en-US"/>
          </a:p>
        </p:txBody>
      </p:sp>
    </p:spTree>
    <p:extLst>
      <p:ext uri="{BB962C8B-B14F-4D97-AF65-F5344CB8AC3E}">
        <p14:creationId xmlns:p14="http://schemas.microsoft.com/office/powerpoint/2010/main" val="74264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13</a:t>
            </a:fld>
            <a:endParaRPr lang="en-US"/>
          </a:p>
        </p:txBody>
      </p:sp>
    </p:spTree>
    <p:extLst>
      <p:ext uri="{BB962C8B-B14F-4D97-AF65-F5344CB8AC3E}">
        <p14:creationId xmlns:p14="http://schemas.microsoft.com/office/powerpoint/2010/main" val="228648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14</a:t>
            </a:fld>
            <a:endParaRPr lang="en-US"/>
          </a:p>
        </p:txBody>
      </p:sp>
    </p:spTree>
    <p:extLst>
      <p:ext uri="{BB962C8B-B14F-4D97-AF65-F5344CB8AC3E}">
        <p14:creationId xmlns:p14="http://schemas.microsoft.com/office/powerpoint/2010/main" val="3308274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15</a:t>
            </a:fld>
            <a:endParaRPr lang="en-US"/>
          </a:p>
        </p:txBody>
      </p:sp>
    </p:spTree>
    <p:extLst>
      <p:ext uri="{BB962C8B-B14F-4D97-AF65-F5344CB8AC3E}">
        <p14:creationId xmlns:p14="http://schemas.microsoft.com/office/powerpoint/2010/main" val="384831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16</a:t>
            </a:fld>
            <a:endParaRPr lang="en-US"/>
          </a:p>
        </p:txBody>
      </p:sp>
    </p:spTree>
    <p:extLst>
      <p:ext uri="{BB962C8B-B14F-4D97-AF65-F5344CB8AC3E}">
        <p14:creationId xmlns:p14="http://schemas.microsoft.com/office/powerpoint/2010/main" val="3526131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17</a:t>
            </a:fld>
            <a:endParaRPr lang="en-US"/>
          </a:p>
        </p:txBody>
      </p:sp>
    </p:spTree>
    <p:extLst>
      <p:ext uri="{BB962C8B-B14F-4D97-AF65-F5344CB8AC3E}">
        <p14:creationId xmlns:p14="http://schemas.microsoft.com/office/powerpoint/2010/main" val="90220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18</a:t>
            </a:fld>
            <a:endParaRPr lang="en-US"/>
          </a:p>
        </p:txBody>
      </p:sp>
    </p:spTree>
    <p:extLst>
      <p:ext uri="{BB962C8B-B14F-4D97-AF65-F5344CB8AC3E}">
        <p14:creationId xmlns:p14="http://schemas.microsoft.com/office/powerpoint/2010/main" val="85341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19</a:t>
            </a:fld>
            <a:endParaRPr lang="en-US"/>
          </a:p>
        </p:txBody>
      </p:sp>
    </p:spTree>
    <p:extLst>
      <p:ext uri="{BB962C8B-B14F-4D97-AF65-F5344CB8AC3E}">
        <p14:creationId xmlns:p14="http://schemas.microsoft.com/office/powerpoint/2010/main" val="45533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a:t>
            </a:fld>
            <a:endParaRPr lang="en-US"/>
          </a:p>
        </p:txBody>
      </p:sp>
    </p:spTree>
    <p:extLst>
      <p:ext uri="{BB962C8B-B14F-4D97-AF65-F5344CB8AC3E}">
        <p14:creationId xmlns:p14="http://schemas.microsoft.com/office/powerpoint/2010/main" val="276624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20</a:t>
            </a:fld>
            <a:endParaRPr lang="en-US"/>
          </a:p>
        </p:txBody>
      </p:sp>
    </p:spTree>
    <p:extLst>
      <p:ext uri="{BB962C8B-B14F-4D97-AF65-F5344CB8AC3E}">
        <p14:creationId xmlns:p14="http://schemas.microsoft.com/office/powerpoint/2010/main" val="307402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21</a:t>
            </a:fld>
            <a:endParaRPr lang="en-US"/>
          </a:p>
        </p:txBody>
      </p:sp>
    </p:spTree>
    <p:extLst>
      <p:ext uri="{BB962C8B-B14F-4D97-AF65-F5344CB8AC3E}">
        <p14:creationId xmlns:p14="http://schemas.microsoft.com/office/powerpoint/2010/main" val="576035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22</a:t>
            </a:fld>
            <a:endParaRPr lang="en-US"/>
          </a:p>
        </p:txBody>
      </p:sp>
    </p:spTree>
    <p:extLst>
      <p:ext uri="{BB962C8B-B14F-4D97-AF65-F5344CB8AC3E}">
        <p14:creationId xmlns:p14="http://schemas.microsoft.com/office/powerpoint/2010/main" val="4174401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23</a:t>
            </a:fld>
            <a:endParaRPr lang="en-US"/>
          </a:p>
        </p:txBody>
      </p:sp>
    </p:spTree>
    <p:extLst>
      <p:ext uri="{BB962C8B-B14F-4D97-AF65-F5344CB8AC3E}">
        <p14:creationId xmlns:p14="http://schemas.microsoft.com/office/powerpoint/2010/main" val="361515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24</a:t>
            </a:fld>
            <a:endParaRPr lang="en-US"/>
          </a:p>
        </p:txBody>
      </p:sp>
    </p:spTree>
    <p:extLst>
      <p:ext uri="{BB962C8B-B14F-4D97-AF65-F5344CB8AC3E}">
        <p14:creationId xmlns:p14="http://schemas.microsoft.com/office/powerpoint/2010/main" val="2622948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25</a:t>
            </a:fld>
            <a:endParaRPr lang="en-US"/>
          </a:p>
        </p:txBody>
      </p:sp>
    </p:spTree>
    <p:extLst>
      <p:ext uri="{BB962C8B-B14F-4D97-AF65-F5344CB8AC3E}">
        <p14:creationId xmlns:p14="http://schemas.microsoft.com/office/powerpoint/2010/main" val="265438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26</a:t>
            </a:fld>
            <a:endParaRPr lang="en-US"/>
          </a:p>
        </p:txBody>
      </p:sp>
    </p:spTree>
    <p:extLst>
      <p:ext uri="{BB962C8B-B14F-4D97-AF65-F5344CB8AC3E}">
        <p14:creationId xmlns:p14="http://schemas.microsoft.com/office/powerpoint/2010/main" val="3577247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27</a:t>
            </a:fld>
            <a:endParaRPr lang="en-US"/>
          </a:p>
        </p:txBody>
      </p:sp>
    </p:spTree>
    <p:extLst>
      <p:ext uri="{BB962C8B-B14F-4D97-AF65-F5344CB8AC3E}">
        <p14:creationId xmlns:p14="http://schemas.microsoft.com/office/powerpoint/2010/main" val="359833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28</a:t>
            </a:fld>
            <a:endParaRPr lang="en-US"/>
          </a:p>
        </p:txBody>
      </p:sp>
    </p:spTree>
    <p:extLst>
      <p:ext uri="{BB962C8B-B14F-4D97-AF65-F5344CB8AC3E}">
        <p14:creationId xmlns:p14="http://schemas.microsoft.com/office/powerpoint/2010/main" val="2777881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29</a:t>
            </a:fld>
            <a:endParaRPr lang="en-US"/>
          </a:p>
        </p:txBody>
      </p:sp>
    </p:spTree>
    <p:extLst>
      <p:ext uri="{BB962C8B-B14F-4D97-AF65-F5344CB8AC3E}">
        <p14:creationId xmlns:p14="http://schemas.microsoft.com/office/powerpoint/2010/main" val="420651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a:t>
            </a:fld>
            <a:endParaRPr lang="en-US"/>
          </a:p>
        </p:txBody>
      </p:sp>
    </p:spTree>
    <p:extLst>
      <p:ext uri="{BB962C8B-B14F-4D97-AF65-F5344CB8AC3E}">
        <p14:creationId xmlns:p14="http://schemas.microsoft.com/office/powerpoint/2010/main" val="2980166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30</a:t>
            </a:fld>
            <a:endParaRPr lang="en-US"/>
          </a:p>
        </p:txBody>
      </p:sp>
    </p:spTree>
    <p:extLst>
      <p:ext uri="{BB962C8B-B14F-4D97-AF65-F5344CB8AC3E}">
        <p14:creationId xmlns:p14="http://schemas.microsoft.com/office/powerpoint/2010/main" val="2489827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31</a:t>
            </a:fld>
            <a:endParaRPr lang="en-US"/>
          </a:p>
        </p:txBody>
      </p:sp>
    </p:spTree>
    <p:extLst>
      <p:ext uri="{BB962C8B-B14F-4D97-AF65-F5344CB8AC3E}">
        <p14:creationId xmlns:p14="http://schemas.microsoft.com/office/powerpoint/2010/main" val="1201447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32</a:t>
            </a:fld>
            <a:endParaRPr lang="en-US"/>
          </a:p>
        </p:txBody>
      </p:sp>
    </p:spTree>
    <p:extLst>
      <p:ext uri="{BB962C8B-B14F-4D97-AF65-F5344CB8AC3E}">
        <p14:creationId xmlns:p14="http://schemas.microsoft.com/office/powerpoint/2010/main" val="1612838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33</a:t>
            </a:fld>
            <a:endParaRPr lang="en-US"/>
          </a:p>
        </p:txBody>
      </p:sp>
    </p:spTree>
    <p:extLst>
      <p:ext uri="{BB962C8B-B14F-4D97-AF65-F5344CB8AC3E}">
        <p14:creationId xmlns:p14="http://schemas.microsoft.com/office/powerpoint/2010/main" val="2206244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34</a:t>
            </a:fld>
            <a:endParaRPr lang="en-US"/>
          </a:p>
        </p:txBody>
      </p:sp>
    </p:spTree>
    <p:extLst>
      <p:ext uri="{BB962C8B-B14F-4D97-AF65-F5344CB8AC3E}">
        <p14:creationId xmlns:p14="http://schemas.microsoft.com/office/powerpoint/2010/main" val="3531572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35</a:t>
            </a:fld>
            <a:endParaRPr lang="en-US"/>
          </a:p>
        </p:txBody>
      </p:sp>
    </p:spTree>
    <p:extLst>
      <p:ext uri="{BB962C8B-B14F-4D97-AF65-F5344CB8AC3E}">
        <p14:creationId xmlns:p14="http://schemas.microsoft.com/office/powerpoint/2010/main" val="2771180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2E875-A3E8-AC4F-89BD-F8D24110A2CC}" type="slidenum">
              <a:rPr lang="en-US" smtClean="0"/>
              <a:t>36</a:t>
            </a:fld>
            <a:endParaRPr lang="en-US"/>
          </a:p>
        </p:txBody>
      </p:sp>
    </p:spTree>
    <p:extLst>
      <p:ext uri="{BB962C8B-B14F-4D97-AF65-F5344CB8AC3E}">
        <p14:creationId xmlns:p14="http://schemas.microsoft.com/office/powerpoint/2010/main" val="363267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4</a:t>
            </a:fld>
            <a:endParaRPr lang="en-US"/>
          </a:p>
        </p:txBody>
      </p:sp>
    </p:spTree>
    <p:extLst>
      <p:ext uri="{BB962C8B-B14F-4D97-AF65-F5344CB8AC3E}">
        <p14:creationId xmlns:p14="http://schemas.microsoft.com/office/powerpoint/2010/main" val="402308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5</a:t>
            </a:fld>
            <a:endParaRPr lang="en-US"/>
          </a:p>
        </p:txBody>
      </p:sp>
    </p:spTree>
    <p:extLst>
      <p:ext uri="{BB962C8B-B14F-4D97-AF65-F5344CB8AC3E}">
        <p14:creationId xmlns:p14="http://schemas.microsoft.com/office/powerpoint/2010/main" val="259500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6</a:t>
            </a:fld>
            <a:endParaRPr lang="en-US"/>
          </a:p>
        </p:txBody>
      </p:sp>
    </p:spTree>
    <p:extLst>
      <p:ext uri="{BB962C8B-B14F-4D97-AF65-F5344CB8AC3E}">
        <p14:creationId xmlns:p14="http://schemas.microsoft.com/office/powerpoint/2010/main" val="215255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7</a:t>
            </a:fld>
            <a:endParaRPr lang="en-US"/>
          </a:p>
        </p:txBody>
      </p:sp>
    </p:spTree>
    <p:extLst>
      <p:ext uri="{BB962C8B-B14F-4D97-AF65-F5344CB8AC3E}">
        <p14:creationId xmlns:p14="http://schemas.microsoft.com/office/powerpoint/2010/main" val="89180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8</a:t>
            </a:fld>
            <a:endParaRPr lang="en-US"/>
          </a:p>
        </p:txBody>
      </p:sp>
    </p:spTree>
    <p:extLst>
      <p:ext uri="{BB962C8B-B14F-4D97-AF65-F5344CB8AC3E}">
        <p14:creationId xmlns:p14="http://schemas.microsoft.com/office/powerpoint/2010/main" val="299433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BC678-A05E-064D-BE31-F08B7230097B}" type="slidenum">
              <a:rPr lang="en-US" smtClean="0"/>
              <a:t>9</a:t>
            </a:fld>
            <a:endParaRPr lang="en-US"/>
          </a:p>
        </p:txBody>
      </p:sp>
    </p:spTree>
    <p:extLst>
      <p:ext uri="{BB962C8B-B14F-4D97-AF65-F5344CB8AC3E}">
        <p14:creationId xmlns:p14="http://schemas.microsoft.com/office/powerpoint/2010/main" val="57107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5/10/23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5/10/23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5/10/23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5/10/23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smtClean="0"/>
              <a:t>5/10/23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5/10/23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5/10/23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2633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B35AB-BD92-45D2-F4FA-E5D826ADD142}"/>
              </a:ext>
            </a:extLst>
          </p:cNvPr>
          <p:cNvSpPr/>
          <p:nvPr/>
        </p:nvSpPr>
        <p:spPr>
          <a:xfrm>
            <a:off x="0" y="0"/>
            <a:ext cx="9144000" cy="909021"/>
          </a:xfrm>
          <a:prstGeom prst="rect">
            <a:avLst/>
          </a:prstGeom>
          <a:solidFill>
            <a:srgbClr val="0C1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Instructions</a:t>
            </a:r>
          </a:p>
        </p:txBody>
      </p:sp>
      <p:sp>
        <p:nvSpPr>
          <p:cNvPr id="10" name="Rectangle 9">
            <a:extLst>
              <a:ext uri="{FF2B5EF4-FFF2-40B4-BE49-F238E27FC236}">
                <a16:creationId xmlns:a16="http://schemas.microsoft.com/office/drawing/2014/main" id="{32C1B8F9-696A-960A-3C80-0E0D833DBA58}"/>
              </a:ext>
            </a:extLst>
          </p:cNvPr>
          <p:cNvSpPr/>
          <p:nvPr/>
        </p:nvSpPr>
        <p:spPr>
          <a:xfrm>
            <a:off x="0" y="5945657"/>
            <a:ext cx="9144000" cy="1003783"/>
          </a:xfrm>
          <a:prstGeom prst="rect">
            <a:avLst/>
          </a:prstGeom>
          <a:solidFill>
            <a:srgbClr val="0C1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E33AAF4-4084-0446-9F8E-CBFA9781E3A6}"/>
              </a:ext>
            </a:extLst>
          </p:cNvPr>
          <p:cNvSpPr txBox="1"/>
          <p:nvPr/>
        </p:nvSpPr>
        <p:spPr>
          <a:xfrm>
            <a:off x="3492459" y="7065377"/>
            <a:ext cx="4987637" cy="248209"/>
          </a:xfrm>
          <a:prstGeom prst="rect">
            <a:avLst/>
          </a:prstGeom>
          <a:noFill/>
        </p:spPr>
        <p:txBody>
          <a:bodyPr wrap="square" rtlCol="0">
            <a:spAutoFit/>
          </a:bodyPr>
          <a:lstStyle/>
          <a:p>
            <a:r>
              <a:rPr lang="en-US" sz="1013" dirty="0"/>
              <a:t>LDLT</a:t>
            </a:r>
          </a:p>
        </p:txBody>
      </p:sp>
      <p:grpSp>
        <p:nvGrpSpPr>
          <p:cNvPr id="3" name="Group 2">
            <a:extLst>
              <a:ext uri="{FF2B5EF4-FFF2-40B4-BE49-F238E27FC236}">
                <a16:creationId xmlns:a16="http://schemas.microsoft.com/office/drawing/2014/main" id="{22212F21-D92D-DD0B-FDC6-76D68B80882F}"/>
              </a:ext>
            </a:extLst>
          </p:cNvPr>
          <p:cNvGrpSpPr/>
          <p:nvPr/>
        </p:nvGrpSpPr>
        <p:grpSpPr>
          <a:xfrm>
            <a:off x="0" y="909021"/>
            <a:ext cx="9144000" cy="5036636"/>
            <a:chOff x="0" y="909021"/>
            <a:chExt cx="9144000" cy="5036636"/>
          </a:xfrm>
        </p:grpSpPr>
        <p:pic>
          <p:nvPicPr>
            <p:cNvPr id="5" name="Picture 4" descr="A picture containing outdoor object, dark, night sky&#10;&#10;Description automatically generated">
              <a:extLst>
                <a:ext uri="{FF2B5EF4-FFF2-40B4-BE49-F238E27FC236}">
                  <a16:creationId xmlns:a16="http://schemas.microsoft.com/office/drawing/2014/main" id="{3DCC67B6-8BE2-5455-A037-BDF3D98F563C}"/>
                </a:ext>
              </a:extLst>
            </p:cNvPr>
            <p:cNvPicPr>
              <a:picLocks noChangeAspect="1"/>
            </p:cNvPicPr>
            <p:nvPr/>
          </p:nvPicPr>
          <p:blipFill rotWithShape="1">
            <a:blip r:embed="rId3"/>
            <a:srcRect t="994" b="2273"/>
            <a:stretch/>
          </p:blipFill>
          <p:spPr>
            <a:xfrm>
              <a:off x="0" y="909021"/>
              <a:ext cx="9144000" cy="5036636"/>
            </a:xfrm>
            <a:prstGeom prst="rect">
              <a:avLst/>
            </a:prstGeom>
          </p:spPr>
        </p:pic>
        <p:sp>
          <p:nvSpPr>
            <p:cNvPr id="6" name="TextBox 5">
              <a:extLst>
                <a:ext uri="{FF2B5EF4-FFF2-40B4-BE49-F238E27FC236}">
                  <a16:creationId xmlns:a16="http://schemas.microsoft.com/office/drawing/2014/main" id="{EF11011B-FF7E-A54A-9A14-A477BDFE0159}"/>
                </a:ext>
              </a:extLst>
            </p:cNvPr>
            <p:cNvSpPr txBox="1"/>
            <p:nvPr/>
          </p:nvSpPr>
          <p:spPr>
            <a:xfrm>
              <a:off x="0" y="1272645"/>
              <a:ext cx="9144000" cy="507831"/>
            </a:xfrm>
            <a:prstGeom prst="rect">
              <a:avLst/>
            </a:prstGeom>
            <a:noFill/>
          </p:spPr>
          <p:txBody>
            <a:bodyPr wrap="square" rtlCol="0">
              <a:spAutoFit/>
            </a:bodyPr>
            <a:lstStyle/>
            <a:p>
              <a:pPr algn="ctr"/>
              <a:r>
                <a:rPr lang="en-US" sz="2700" b="1" dirty="0">
                  <a:solidFill>
                    <a:schemeClr val="bg1"/>
                  </a:solidFill>
                  <a:latin typeface="Helvetica" pitchFamily="2" charset="0"/>
                  <a:cs typeface="Arial" panose="020B0604020202020204" pitchFamily="34" charset="0"/>
                </a:rPr>
                <a:t>International Living Donor Liver Transplant Registry </a:t>
              </a:r>
            </a:p>
          </p:txBody>
        </p:sp>
        <p:pic>
          <p:nvPicPr>
            <p:cNvPr id="7" name="Picture 6">
              <a:extLst>
                <a:ext uri="{FF2B5EF4-FFF2-40B4-BE49-F238E27FC236}">
                  <a16:creationId xmlns:a16="http://schemas.microsoft.com/office/drawing/2014/main" id="{9408F5BC-C0F1-B54C-BF1D-D4632F25DEB2}"/>
                </a:ext>
              </a:extLst>
            </p:cNvPr>
            <p:cNvPicPr>
              <a:picLocks noChangeAspect="1"/>
            </p:cNvPicPr>
            <p:nvPr/>
          </p:nvPicPr>
          <p:blipFill>
            <a:blip r:embed="rId4"/>
            <a:stretch>
              <a:fillRect/>
            </a:stretch>
          </p:blipFill>
          <p:spPr>
            <a:xfrm>
              <a:off x="333992" y="4274557"/>
              <a:ext cx="843350" cy="843350"/>
            </a:xfrm>
            <a:prstGeom prst="rect">
              <a:avLst/>
            </a:prstGeom>
          </p:spPr>
        </p:pic>
        <p:sp>
          <p:nvSpPr>
            <p:cNvPr id="8" name="TextBox 7">
              <a:extLst>
                <a:ext uri="{FF2B5EF4-FFF2-40B4-BE49-F238E27FC236}">
                  <a16:creationId xmlns:a16="http://schemas.microsoft.com/office/drawing/2014/main" id="{9C36C09A-40B9-8CF3-9F5A-5DD4F163A586}"/>
                </a:ext>
              </a:extLst>
            </p:cNvPr>
            <p:cNvSpPr txBox="1"/>
            <p:nvPr/>
          </p:nvSpPr>
          <p:spPr>
            <a:xfrm>
              <a:off x="313176" y="2760779"/>
              <a:ext cx="2631180" cy="461665"/>
            </a:xfrm>
            <a:prstGeom prst="rect">
              <a:avLst/>
            </a:prstGeom>
            <a:noFill/>
          </p:spPr>
          <p:txBody>
            <a:bodyPr wrap="square" rtlCol="0">
              <a:spAutoFit/>
            </a:bodyPr>
            <a:lstStyle/>
            <a:p>
              <a:r>
                <a:rPr lang="en-US" sz="2400" b="1" dirty="0">
                  <a:solidFill>
                    <a:schemeClr val="bg1"/>
                  </a:solidFill>
                  <a:latin typeface="Helvetica" pitchFamily="2" charset="0"/>
                  <a:cs typeface="Arial" panose="020B0604020202020204" pitchFamily="34" charset="0"/>
                </a:rPr>
                <a:t>LDLTregistry.org </a:t>
              </a:r>
            </a:p>
          </p:txBody>
        </p:sp>
        <p:pic>
          <p:nvPicPr>
            <p:cNvPr id="9" name="Picture 8" descr="Text&#10;&#10;Description automatically generated">
              <a:extLst>
                <a:ext uri="{FF2B5EF4-FFF2-40B4-BE49-F238E27FC236}">
                  <a16:creationId xmlns:a16="http://schemas.microsoft.com/office/drawing/2014/main" id="{CD300BC4-00F9-C5E4-54B1-EF684BD68AED}"/>
                </a:ext>
              </a:extLst>
            </p:cNvPr>
            <p:cNvPicPr>
              <a:picLocks noChangeAspect="1"/>
            </p:cNvPicPr>
            <p:nvPr/>
          </p:nvPicPr>
          <p:blipFill>
            <a:blip r:embed="rId5"/>
            <a:stretch>
              <a:fillRect/>
            </a:stretch>
          </p:blipFill>
          <p:spPr>
            <a:xfrm>
              <a:off x="1380705" y="4227220"/>
              <a:ext cx="3082438" cy="863082"/>
            </a:xfrm>
            <a:prstGeom prst="rect">
              <a:avLst/>
            </a:prstGeom>
          </p:spPr>
        </p:pic>
      </p:grpSp>
    </p:spTree>
    <p:extLst>
      <p:ext uri="{BB962C8B-B14F-4D97-AF65-F5344CB8AC3E}">
        <p14:creationId xmlns:p14="http://schemas.microsoft.com/office/powerpoint/2010/main" val="1673104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197722" y="159280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Registration</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6" name="Picture 5" descr="A screenshot of a computer&#10;&#10;Description automatically generated with low confidence">
            <a:extLst>
              <a:ext uri="{FF2B5EF4-FFF2-40B4-BE49-F238E27FC236}">
                <a16:creationId xmlns:a16="http://schemas.microsoft.com/office/drawing/2014/main" id="{CA913E64-403F-E01A-A0A9-0EDD6E9EF11D}"/>
              </a:ext>
            </a:extLst>
          </p:cNvPr>
          <p:cNvPicPr>
            <a:picLocks noChangeAspect="1"/>
          </p:cNvPicPr>
          <p:nvPr/>
        </p:nvPicPr>
        <p:blipFill rotWithShape="1">
          <a:blip r:embed="rId3"/>
          <a:srcRect l="16135" r="39935"/>
          <a:stretch/>
        </p:blipFill>
        <p:spPr>
          <a:xfrm>
            <a:off x="297180" y="799918"/>
            <a:ext cx="3691890" cy="5524307"/>
          </a:xfrm>
          <a:prstGeom prst="rect">
            <a:avLst/>
          </a:prstGeom>
        </p:spPr>
      </p:pic>
      <p:sp>
        <p:nvSpPr>
          <p:cNvPr id="7" name="TextBox 6">
            <a:extLst>
              <a:ext uri="{FF2B5EF4-FFF2-40B4-BE49-F238E27FC236}">
                <a16:creationId xmlns:a16="http://schemas.microsoft.com/office/drawing/2014/main" id="{29D2C19B-342A-A9BF-700A-6AC369B9D7F0}"/>
              </a:ext>
            </a:extLst>
          </p:cNvPr>
          <p:cNvSpPr txBox="1"/>
          <p:nvPr/>
        </p:nvSpPr>
        <p:spPr>
          <a:xfrm>
            <a:off x="4088528" y="838570"/>
            <a:ext cx="4857750" cy="570156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Select yes if you would like to become a country leader. </a:t>
            </a:r>
          </a:p>
          <a:p>
            <a:r>
              <a:rPr lang="en-US" b="1" dirty="0">
                <a:solidFill>
                  <a:srgbClr val="C00000"/>
                </a:solidFill>
                <a:latin typeface="Arial" panose="020B0604020202020204" pitchFamily="34" charset="0"/>
                <a:cs typeface="Arial" panose="020B0604020202020204" pitchFamily="34" charset="0"/>
              </a:rPr>
              <a:t>Country leaders' additional responsibility is to recruit centers from their own country.</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Please add here the full name of the 2</a:t>
            </a:r>
            <a:r>
              <a:rPr lang="en-US" b="1" baseline="30000" dirty="0">
                <a:solidFill>
                  <a:srgbClr val="C00000"/>
                </a:solidFill>
                <a:latin typeface="Arial" panose="020B0604020202020204" pitchFamily="34" charset="0"/>
                <a:cs typeface="Arial" panose="020B0604020202020204" pitchFamily="34" charset="0"/>
              </a:rPr>
              <a:t>nd</a:t>
            </a:r>
            <a:r>
              <a:rPr lang="en-US" b="1" dirty="0">
                <a:solidFill>
                  <a:srgbClr val="C00000"/>
                </a:solidFill>
                <a:latin typeface="Arial" panose="020B0604020202020204" pitchFamily="34" charset="0"/>
                <a:cs typeface="Arial" panose="020B0604020202020204" pitchFamily="34" charset="0"/>
              </a:rPr>
              <a:t> local collaborator of your institution. These details will be used for authorship in future publications.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Each local team will be comprised of 3 investigators and one independent data auditor (monitor, non-surgeon).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Add here the email address of the 2</a:t>
            </a:r>
            <a:r>
              <a:rPr lang="en-US" b="1" baseline="30000" dirty="0">
                <a:solidFill>
                  <a:srgbClr val="C00000"/>
                </a:solidFill>
                <a:latin typeface="Arial" panose="020B0604020202020204" pitchFamily="34" charset="0"/>
                <a:cs typeface="Arial" panose="020B0604020202020204" pitchFamily="34" charset="0"/>
              </a:rPr>
              <a:t>nd</a:t>
            </a:r>
            <a:r>
              <a:rPr lang="en-US" b="1" dirty="0">
                <a:solidFill>
                  <a:srgbClr val="C00000"/>
                </a:solidFill>
                <a:latin typeface="Arial" panose="020B0604020202020204" pitchFamily="34" charset="0"/>
                <a:cs typeface="Arial" panose="020B0604020202020204" pitchFamily="34" charset="0"/>
              </a:rPr>
              <a:t> local collaborator. </a:t>
            </a:r>
          </a:p>
          <a:p>
            <a:endParaRPr lang="en-US" b="1" dirty="0">
              <a:solidFill>
                <a:srgbClr val="C00000"/>
              </a:solidFill>
              <a:latin typeface="Arial" panose="020B0604020202020204" pitchFamily="34" charset="0"/>
              <a:cs typeface="Arial" panose="020B0604020202020204" pitchFamily="34" charset="0"/>
            </a:endParaRP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Add here the full name of the 3</a:t>
            </a:r>
            <a:r>
              <a:rPr lang="en-US" b="1" baseline="30000" dirty="0">
                <a:solidFill>
                  <a:srgbClr val="C00000"/>
                </a:solidFill>
                <a:latin typeface="Arial" panose="020B0604020202020204" pitchFamily="34" charset="0"/>
                <a:cs typeface="Arial" panose="020B0604020202020204" pitchFamily="34" charset="0"/>
              </a:rPr>
              <a:t>rd</a:t>
            </a:r>
            <a:r>
              <a:rPr lang="en-US" b="1" dirty="0">
                <a:solidFill>
                  <a:srgbClr val="C00000"/>
                </a:solidFill>
                <a:latin typeface="Arial" panose="020B0604020202020204" pitchFamily="34" charset="0"/>
                <a:cs typeface="Arial" panose="020B0604020202020204" pitchFamily="34" charset="0"/>
              </a:rPr>
              <a:t> local collaborator. </a:t>
            </a:r>
          </a:p>
          <a:p>
            <a:endParaRPr lang="en-US" b="1" dirty="0">
              <a:solidFill>
                <a:srgbClr val="C00000"/>
              </a:solidFill>
              <a:latin typeface="Arial" panose="020B0604020202020204" pitchFamily="34" charset="0"/>
              <a:cs typeface="Arial" panose="020B0604020202020204" pitchFamily="34" charset="0"/>
            </a:endParaRPr>
          </a:p>
          <a:p>
            <a:endParaRPr lang="en-US" b="1" dirty="0">
              <a:solidFill>
                <a:srgbClr val="C00000"/>
              </a:solidFill>
              <a:latin typeface="Arial" panose="020B0604020202020204" pitchFamily="34" charset="0"/>
              <a:cs typeface="Arial" panose="020B0604020202020204" pitchFamily="34" charset="0"/>
            </a:endParaRP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Add here the email address of the 2</a:t>
            </a:r>
            <a:r>
              <a:rPr lang="en-US" b="1" baseline="30000" dirty="0">
                <a:solidFill>
                  <a:srgbClr val="C00000"/>
                </a:solidFill>
                <a:latin typeface="Arial" panose="020B0604020202020204" pitchFamily="34" charset="0"/>
                <a:cs typeface="Arial" panose="020B0604020202020204" pitchFamily="34" charset="0"/>
              </a:rPr>
              <a:t>nd</a:t>
            </a:r>
            <a:r>
              <a:rPr lang="en-US" b="1" dirty="0">
                <a:solidFill>
                  <a:srgbClr val="C00000"/>
                </a:solidFill>
                <a:latin typeface="Arial" panose="020B0604020202020204" pitchFamily="34" charset="0"/>
                <a:cs typeface="Arial" panose="020B0604020202020204" pitchFamily="34" charset="0"/>
              </a:rPr>
              <a:t> local collaborator.</a:t>
            </a:r>
          </a:p>
          <a:p>
            <a:endParaRPr lang="en-US" b="1" dirty="0">
              <a:solidFill>
                <a:srgbClr val="C00000"/>
              </a:solidFill>
              <a:latin typeface="Arial" panose="020B0604020202020204" pitchFamily="34" charset="0"/>
              <a:cs typeface="Arial" panose="020B0604020202020204" pitchFamily="34" charset="0"/>
            </a:endParaRP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Add here the full name of the data auditor. </a:t>
            </a:r>
          </a:p>
          <a:p>
            <a:endParaRPr lang="en-US" b="1" dirty="0">
              <a:solidFill>
                <a:srgbClr val="C00000"/>
              </a:solidFill>
              <a:latin typeface="Arial" panose="020B0604020202020204" pitchFamily="34" charset="0"/>
              <a:cs typeface="Arial" panose="020B0604020202020204" pitchFamily="34" charset="0"/>
            </a:endParaRP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Add here the email address of the data auditors.</a:t>
            </a:r>
          </a:p>
          <a:p>
            <a:r>
              <a:rPr lang="en-US" b="1" dirty="0">
                <a:solidFill>
                  <a:srgbClr val="C00000"/>
                </a:solidFill>
                <a:latin typeface="Arial" panose="020B0604020202020204" pitchFamily="34" charset="0"/>
                <a:cs typeface="Arial" panose="020B0604020202020204" pitchFamily="34" charset="0"/>
              </a:rPr>
              <a:t>See below for more information. </a:t>
            </a:r>
          </a:p>
        </p:txBody>
      </p:sp>
      <p:cxnSp>
        <p:nvCxnSpPr>
          <p:cNvPr id="8" name="Straight Arrow Connector 7">
            <a:extLst>
              <a:ext uri="{FF2B5EF4-FFF2-40B4-BE49-F238E27FC236}">
                <a16:creationId xmlns:a16="http://schemas.microsoft.com/office/drawing/2014/main" id="{96AF72D0-D48B-6398-EF27-99CFD1144477}"/>
              </a:ext>
            </a:extLst>
          </p:cNvPr>
          <p:cNvCxnSpPr>
            <a:cxnSpLocks/>
          </p:cNvCxnSpPr>
          <p:nvPr/>
        </p:nvCxnSpPr>
        <p:spPr>
          <a:xfrm flipH="1">
            <a:off x="3659292" y="1031734"/>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45D1D07-9941-79FA-ED4E-B63E9F3AB9A6}"/>
              </a:ext>
            </a:extLst>
          </p:cNvPr>
          <p:cNvCxnSpPr>
            <a:cxnSpLocks/>
          </p:cNvCxnSpPr>
          <p:nvPr/>
        </p:nvCxnSpPr>
        <p:spPr>
          <a:xfrm flipH="1">
            <a:off x="3659292" y="2076898"/>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0D7F98-8681-4F7F-B892-EE6499FF2DF7}"/>
              </a:ext>
            </a:extLst>
          </p:cNvPr>
          <p:cNvCxnSpPr>
            <a:cxnSpLocks/>
          </p:cNvCxnSpPr>
          <p:nvPr/>
        </p:nvCxnSpPr>
        <p:spPr>
          <a:xfrm flipH="1">
            <a:off x="3659292" y="3280858"/>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FD3DFC-F397-49AD-5949-7A9EF681E67F}"/>
              </a:ext>
            </a:extLst>
          </p:cNvPr>
          <p:cNvCxnSpPr>
            <a:cxnSpLocks/>
          </p:cNvCxnSpPr>
          <p:nvPr/>
        </p:nvCxnSpPr>
        <p:spPr>
          <a:xfrm flipH="1">
            <a:off x="3659292" y="3981898"/>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68168E-A9B4-4C33-F7A8-16053393E203}"/>
              </a:ext>
            </a:extLst>
          </p:cNvPr>
          <p:cNvCxnSpPr>
            <a:cxnSpLocks/>
          </p:cNvCxnSpPr>
          <p:nvPr/>
        </p:nvCxnSpPr>
        <p:spPr>
          <a:xfrm flipH="1">
            <a:off x="3659292" y="4694368"/>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2EEE31-C285-87C5-929B-D7CC90C9DED1}"/>
              </a:ext>
            </a:extLst>
          </p:cNvPr>
          <p:cNvCxnSpPr>
            <a:cxnSpLocks/>
          </p:cNvCxnSpPr>
          <p:nvPr/>
        </p:nvCxnSpPr>
        <p:spPr>
          <a:xfrm flipH="1">
            <a:off x="3659292" y="5223958"/>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AAF7B1-833C-57B6-01F3-13185393D78B}"/>
              </a:ext>
            </a:extLst>
          </p:cNvPr>
          <p:cNvCxnSpPr>
            <a:cxnSpLocks/>
          </p:cNvCxnSpPr>
          <p:nvPr/>
        </p:nvCxnSpPr>
        <p:spPr>
          <a:xfrm flipH="1">
            <a:off x="3659292" y="6119308"/>
            <a:ext cx="42923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6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Registration</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descr="A picture containing text, web page, website, online advertising&#10;&#10;Description automatically generated">
            <a:extLst>
              <a:ext uri="{FF2B5EF4-FFF2-40B4-BE49-F238E27FC236}">
                <a16:creationId xmlns:a16="http://schemas.microsoft.com/office/drawing/2014/main" id="{26BDA287-77B4-E4C2-274D-C0B0BF3552AC}"/>
              </a:ext>
            </a:extLst>
          </p:cNvPr>
          <p:cNvPicPr>
            <a:picLocks noChangeAspect="1"/>
          </p:cNvPicPr>
          <p:nvPr/>
        </p:nvPicPr>
        <p:blipFill rotWithShape="1">
          <a:blip r:embed="rId3"/>
          <a:srcRect b="18351"/>
          <a:stretch/>
        </p:blipFill>
        <p:spPr>
          <a:xfrm>
            <a:off x="681042" y="847421"/>
            <a:ext cx="7772400" cy="2913050"/>
          </a:xfrm>
          <a:prstGeom prst="rect">
            <a:avLst/>
          </a:prstGeom>
        </p:spPr>
      </p:pic>
      <p:sp>
        <p:nvSpPr>
          <p:cNvPr id="4" name="TextBox 3">
            <a:extLst>
              <a:ext uri="{FF2B5EF4-FFF2-40B4-BE49-F238E27FC236}">
                <a16:creationId xmlns:a16="http://schemas.microsoft.com/office/drawing/2014/main" id="{1CD1AE41-393A-FFA4-7E59-83EC1A3F9A12}"/>
              </a:ext>
            </a:extLst>
          </p:cNvPr>
          <p:cNvSpPr txBox="1"/>
          <p:nvPr/>
        </p:nvSpPr>
        <p:spPr>
          <a:xfrm>
            <a:off x="491541" y="4045853"/>
            <a:ext cx="8652459" cy="2169825"/>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Once you submit the form to request for a new account, you will receive an automated email.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Please check your spam folder if you have not received it.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 member of our Administration team will review the information and activate your account </a:t>
            </a:r>
          </a:p>
          <a:p>
            <a:r>
              <a:rPr lang="en-US" b="1" dirty="0">
                <a:solidFill>
                  <a:srgbClr val="C00000"/>
                </a:solidFill>
                <a:latin typeface="Arial" panose="020B0604020202020204" pitchFamily="34" charset="0"/>
                <a:cs typeface="Arial" panose="020B0604020202020204" pitchFamily="34" charset="0"/>
              </a:rPr>
              <a:t>within 48 hours. This is for security purposes. Please check your spam folder again to ensure that </a:t>
            </a:r>
          </a:p>
          <a:p>
            <a:r>
              <a:rPr lang="en-US" b="1" dirty="0">
                <a:solidFill>
                  <a:srgbClr val="C00000"/>
                </a:solidFill>
                <a:latin typeface="Arial" panose="020B0604020202020204" pitchFamily="34" charset="0"/>
                <a:cs typeface="Arial" panose="020B0604020202020204" pitchFamily="34" charset="0"/>
              </a:rPr>
              <a:t>you access this email; It will prompt you to create your password and allow you to login to the platform.</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You can only access the electronic Case Report Form (eCRF) / case submission page only if you are logged in to the platform. </a:t>
            </a:r>
          </a:p>
        </p:txBody>
      </p:sp>
    </p:spTree>
    <p:extLst>
      <p:ext uri="{BB962C8B-B14F-4D97-AF65-F5344CB8AC3E}">
        <p14:creationId xmlns:p14="http://schemas.microsoft.com/office/powerpoint/2010/main" val="394018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Local team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4" name="Picture 3">
            <a:extLst>
              <a:ext uri="{FF2B5EF4-FFF2-40B4-BE49-F238E27FC236}">
                <a16:creationId xmlns:a16="http://schemas.microsoft.com/office/drawing/2014/main" id="{DA2D83BF-1495-8CD3-6FD6-9BDA73154C87}"/>
              </a:ext>
            </a:extLst>
          </p:cNvPr>
          <p:cNvPicPr>
            <a:picLocks noChangeAspect="1"/>
          </p:cNvPicPr>
          <p:nvPr/>
        </p:nvPicPr>
        <p:blipFill>
          <a:blip r:embed="rId3"/>
          <a:stretch>
            <a:fillRect/>
          </a:stretch>
        </p:blipFill>
        <p:spPr>
          <a:xfrm>
            <a:off x="681042" y="987086"/>
            <a:ext cx="7772400" cy="3554768"/>
          </a:xfrm>
          <a:prstGeom prst="rect">
            <a:avLst/>
          </a:prstGeom>
        </p:spPr>
      </p:pic>
      <p:sp>
        <p:nvSpPr>
          <p:cNvPr id="7" name="TextBox 6">
            <a:extLst>
              <a:ext uri="{FF2B5EF4-FFF2-40B4-BE49-F238E27FC236}">
                <a16:creationId xmlns:a16="http://schemas.microsoft.com/office/drawing/2014/main" id="{D8288CEB-1499-DDA0-6DFF-BC2AB5472259}"/>
              </a:ext>
            </a:extLst>
          </p:cNvPr>
          <p:cNvSpPr txBox="1"/>
          <p:nvPr/>
        </p:nvSpPr>
        <p:spPr>
          <a:xfrm>
            <a:off x="681042" y="4541854"/>
            <a:ext cx="8071440" cy="1754326"/>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Local teams will represent their participating center in the LDLT Registry.</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Each center may form a team of 4 members in total:</a:t>
            </a:r>
          </a:p>
          <a:p>
            <a:pPr marL="285750" indent="-285750">
              <a:buFont typeface="Arial" panose="020B0604020202020204" pitchFamily="34" charset="0"/>
              <a:buChar char="•"/>
            </a:pPr>
            <a:r>
              <a:rPr lang="en-US" b="1" dirty="0">
                <a:solidFill>
                  <a:srgbClr val="C00000"/>
                </a:solidFill>
                <a:latin typeface="Arial" panose="020B0604020202020204" pitchFamily="34" charset="0"/>
                <a:cs typeface="Arial" panose="020B0604020202020204" pitchFamily="34" charset="0"/>
              </a:rPr>
              <a:t>3 local investigators and</a:t>
            </a:r>
          </a:p>
          <a:p>
            <a:pPr marL="285750" indent="-285750">
              <a:buFont typeface="Arial" panose="020B0604020202020204" pitchFamily="34" charset="0"/>
              <a:buChar char="•"/>
            </a:pPr>
            <a:r>
              <a:rPr lang="en-US" b="1" dirty="0">
                <a:solidFill>
                  <a:srgbClr val="C00000"/>
                </a:solidFill>
                <a:latin typeface="Arial" panose="020B0604020202020204" pitchFamily="34" charset="0"/>
                <a:cs typeface="Arial" panose="020B0604020202020204" pitchFamily="34" charset="0"/>
              </a:rPr>
              <a:t>1 independent local Auditor (data monitor, non-surgeon).</a:t>
            </a:r>
          </a:p>
          <a:p>
            <a:pPr marL="285750" indent="-285750">
              <a:buFont typeface="Arial" panose="020B0604020202020204" pitchFamily="34" charset="0"/>
              <a:buChar char="•"/>
            </a:pPr>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In high volume centers, it is allowed to create more than one local team of 3 per senior surgeon </a:t>
            </a:r>
          </a:p>
          <a:p>
            <a:r>
              <a:rPr lang="en-US" b="1" dirty="0">
                <a:solidFill>
                  <a:srgbClr val="C00000"/>
                </a:solidFill>
                <a:latin typeface="Arial" panose="020B0604020202020204" pitchFamily="34" charset="0"/>
                <a:cs typeface="Arial" panose="020B0604020202020204" pitchFamily="34" charset="0"/>
              </a:rPr>
              <a:t>after request by email to our administration and management committee (see contact page). </a:t>
            </a:r>
          </a:p>
        </p:txBody>
      </p:sp>
    </p:spTree>
    <p:extLst>
      <p:ext uri="{BB962C8B-B14F-4D97-AF65-F5344CB8AC3E}">
        <p14:creationId xmlns:p14="http://schemas.microsoft.com/office/powerpoint/2010/main" val="4055132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Local team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descr="A screenshot of a computer&#10;&#10;Description automatically generated with low confidence">
            <a:extLst>
              <a:ext uri="{FF2B5EF4-FFF2-40B4-BE49-F238E27FC236}">
                <a16:creationId xmlns:a16="http://schemas.microsoft.com/office/drawing/2014/main" id="{2A4134D0-62E2-AC82-AD31-BACC44A3D557}"/>
              </a:ext>
            </a:extLst>
          </p:cNvPr>
          <p:cNvPicPr>
            <a:picLocks noChangeAspect="1"/>
          </p:cNvPicPr>
          <p:nvPr/>
        </p:nvPicPr>
        <p:blipFill rotWithShape="1">
          <a:blip r:embed="rId3"/>
          <a:srcRect b="25163"/>
          <a:stretch/>
        </p:blipFill>
        <p:spPr>
          <a:xfrm>
            <a:off x="591049" y="799919"/>
            <a:ext cx="7772400" cy="3726362"/>
          </a:xfrm>
          <a:prstGeom prst="rect">
            <a:avLst/>
          </a:prstGeom>
        </p:spPr>
      </p:pic>
      <p:sp>
        <p:nvSpPr>
          <p:cNvPr id="4" name="TextBox 3">
            <a:extLst>
              <a:ext uri="{FF2B5EF4-FFF2-40B4-BE49-F238E27FC236}">
                <a16:creationId xmlns:a16="http://schemas.microsoft.com/office/drawing/2014/main" id="{B928E759-5A1C-A1E7-934F-9387E2C6946A}"/>
              </a:ext>
            </a:extLst>
          </p:cNvPr>
          <p:cNvSpPr txBox="1"/>
          <p:nvPr/>
        </p:nvSpPr>
        <p:spPr>
          <a:xfrm>
            <a:off x="681042" y="4711086"/>
            <a:ext cx="8302938" cy="1338828"/>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Auditors, also known as data monitors, will be assigned to monitor the adherence to the registry protocol as well as auditing the quality of data collection of the participating centers.</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Auditors should not be members of the surgical team to minimize bias.</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Please read the following page for more information</a:t>
            </a:r>
            <a:r>
              <a:rPr lang="en-US" dirty="0">
                <a:solidFill>
                  <a:srgbClr val="C00000"/>
                </a:solidFill>
                <a:latin typeface="Arial" panose="020B0604020202020204" pitchFamily="34" charset="0"/>
                <a:cs typeface="Arial" panose="020B0604020202020204" pitchFamily="34" charset="0"/>
              </a:rPr>
              <a:t>: https://ldltregistry.org/formation_local_team</a:t>
            </a:r>
          </a:p>
        </p:txBody>
      </p:sp>
    </p:spTree>
    <p:extLst>
      <p:ext uri="{BB962C8B-B14F-4D97-AF65-F5344CB8AC3E}">
        <p14:creationId xmlns:p14="http://schemas.microsoft.com/office/powerpoint/2010/main" val="404705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Approval</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7" name="TextBox 6">
            <a:extLst>
              <a:ext uri="{FF2B5EF4-FFF2-40B4-BE49-F238E27FC236}">
                <a16:creationId xmlns:a16="http://schemas.microsoft.com/office/drawing/2014/main" id="{DEB227D2-B81F-2D1C-985D-350E16B36E10}"/>
              </a:ext>
            </a:extLst>
          </p:cNvPr>
          <p:cNvSpPr txBox="1"/>
          <p:nvPr/>
        </p:nvSpPr>
        <p:spPr>
          <a:xfrm>
            <a:off x="690558" y="4421893"/>
            <a:ext cx="8302938" cy="1754326"/>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LDLTregistry.org is an observational cohort without affecting the patient management.</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Data collection is fully anonymized without any patient identifiers.</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In many countries this registry is considered as an Audit (UK / Australia / New Zealand) or Quality Improvement Program (USA, Canada), without necessitating a formal ethics approval.  However, each country, state, region or institution may have different regulations for gaining ethics permission.</a:t>
            </a:r>
          </a:p>
        </p:txBody>
      </p:sp>
      <p:pic>
        <p:nvPicPr>
          <p:cNvPr id="9" name="Picture 8" descr="A screenshot of a computer&#10;&#10;Description automatically generated with medium confidence">
            <a:extLst>
              <a:ext uri="{FF2B5EF4-FFF2-40B4-BE49-F238E27FC236}">
                <a16:creationId xmlns:a16="http://schemas.microsoft.com/office/drawing/2014/main" id="{F1BA4DE1-D9ED-806B-F6C9-0D44BC702535}"/>
              </a:ext>
            </a:extLst>
          </p:cNvPr>
          <p:cNvPicPr>
            <a:picLocks noChangeAspect="1"/>
          </p:cNvPicPr>
          <p:nvPr/>
        </p:nvPicPr>
        <p:blipFill rotWithShape="1">
          <a:blip r:embed="rId3"/>
          <a:srcRect b="14333"/>
          <a:stretch/>
        </p:blipFill>
        <p:spPr>
          <a:xfrm>
            <a:off x="902970" y="917959"/>
            <a:ext cx="7052310" cy="3460270"/>
          </a:xfrm>
          <a:prstGeom prst="rect">
            <a:avLst/>
          </a:prstGeom>
        </p:spPr>
      </p:pic>
    </p:spTree>
    <p:extLst>
      <p:ext uri="{BB962C8B-B14F-4D97-AF65-F5344CB8AC3E}">
        <p14:creationId xmlns:p14="http://schemas.microsoft.com/office/powerpoint/2010/main" val="333763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Data sharing agreement</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descr="A screenshot of a computer&#10;&#10;Description automatically generated with medium confidence">
            <a:extLst>
              <a:ext uri="{FF2B5EF4-FFF2-40B4-BE49-F238E27FC236}">
                <a16:creationId xmlns:a16="http://schemas.microsoft.com/office/drawing/2014/main" id="{880A0CB2-D357-E0AF-EC21-4E282BF98015}"/>
              </a:ext>
            </a:extLst>
          </p:cNvPr>
          <p:cNvPicPr>
            <a:picLocks noChangeAspect="1"/>
          </p:cNvPicPr>
          <p:nvPr/>
        </p:nvPicPr>
        <p:blipFill rotWithShape="1">
          <a:blip r:embed="rId3"/>
          <a:srcRect b="19832"/>
          <a:stretch/>
        </p:blipFill>
        <p:spPr>
          <a:xfrm>
            <a:off x="681042" y="793063"/>
            <a:ext cx="7772400" cy="4375691"/>
          </a:xfrm>
          <a:prstGeom prst="rect">
            <a:avLst/>
          </a:prstGeom>
        </p:spPr>
      </p:pic>
      <p:sp>
        <p:nvSpPr>
          <p:cNvPr id="4" name="TextBox 3">
            <a:extLst>
              <a:ext uri="{FF2B5EF4-FFF2-40B4-BE49-F238E27FC236}">
                <a16:creationId xmlns:a16="http://schemas.microsoft.com/office/drawing/2014/main" id="{DD54848A-F141-9B24-28D7-4421278FF88F}"/>
              </a:ext>
            </a:extLst>
          </p:cNvPr>
          <p:cNvSpPr txBox="1"/>
          <p:nvPr/>
        </p:nvSpPr>
        <p:spPr>
          <a:xfrm>
            <a:off x="681042" y="5223953"/>
            <a:ext cx="8302938" cy="1131079"/>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Under the ”Instructions” page you will find a lot of useful information, such as the </a:t>
            </a:r>
          </a:p>
          <a:p>
            <a:r>
              <a:rPr lang="en-US" b="1" dirty="0">
                <a:solidFill>
                  <a:srgbClr val="C00000"/>
                </a:solidFill>
                <a:latin typeface="Arial" panose="020B0604020202020204" pitchFamily="34" charset="0"/>
                <a:cs typeface="Arial" panose="020B0604020202020204" pitchFamily="34" charset="0"/>
              </a:rPr>
              <a:t>Data Sharing Agreement template, available for download in Microsoft Office format.</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Our Administration team is available to help and support you with preparing your audit / ethics approval documents if required. </a:t>
            </a:r>
          </a:p>
        </p:txBody>
      </p:sp>
    </p:spTree>
    <p:extLst>
      <p:ext uri="{BB962C8B-B14F-4D97-AF65-F5344CB8AC3E}">
        <p14:creationId xmlns:p14="http://schemas.microsoft.com/office/powerpoint/2010/main" val="159691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Instructions</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6" name="Picture 5" descr="A screenshot of a web page&#10;&#10;Description automatically generated with medium confidence">
            <a:extLst>
              <a:ext uri="{FF2B5EF4-FFF2-40B4-BE49-F238E27FC236}">
                <a16:creationId xmlns:a16="http://schemas.microsoft.com/office/drawing/2014/main" id="{BB847931-5C82-7531-96FD-236DC0287E38}"/>
              </a:ext>
            </a:extLst>
          </p:cNvPr>
          <p:cNvPicPr>
            <a:picLocks noChangeAspect="1"/>
          </p:cNvPicPr>
          <p:nvPr/>
        </p:nvPicPr>
        <p:blipFill>
          <a:blip r:embed="rId3"/>
          <a:stretch>
            <a:fillRect/>
          </a:stretch>
        </p:blipFill>
        <p:spPr>
          <a:xfrm>
            <a:off x="681042" y="694951"/>
            <a:ext cx="7772400" cy="5010897"/>
          </a:xfrm>
          <a:prstGeom prst="rect">
            <a:avLst/>
          </a:prstGeom>
        </p:spPr>
      </p:pic>
      <p:sp>
        <p:nvSpPr>
          <p:cNvPr id="4" name="TextBox 3">
            <a:extLst>
              <a:ext uri="{FF2B5EF4-FFF2-40B4-BE49-F238E27FC236}">
                <a16:creationId xmlns:a16="http://schemas.microsoft.com/office/drawing/2014/main" id="{F939741A-A5B3-7F97-18B0-0818199CD575}"/>
              </a:ext>
            </a:extLst>
          </p:cNvPr>
          <p:cNvSpPr txBox="1"/>
          <p:nvPr/>
        </p:nvSpPr>
        <p:spPr>
          <a:xfrm>
            <a:off x="681042" y="5825949"/>
            <a:ext cx="8302938" cy="30008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”Instructions” page is available at the top main menu bar at LDLTregistry.org   </a:t>
            </a:r>
          </a:p>
        </p:txBody>
      </p:sp>
      <p:cxnSp>
        <p:nvCxnSpPr>
          <p:cNvPr id="7" name="Straight Arrow Connector 6">
            <a:extLst>
              <a:ext uri="{FF2B5EF4-FFF2-40B4-BE49-F238E27FC236}">
                <a16:creationId xmlns:a16="http://schemas.microsoft.com/office/drawing/2014/main" id="{D07BFD79-A849-4271-6FF3-45BA117CE908}"/>
              </a:ext>
            </a:extLst>
          </p:cNvPr>
          <p:cNvCxnSpPr>
            <a:cxnSpLocks/>
          </p:cNvCxnSpPr>
          <p:nvPr/>
        </p:nvCxnSpPr>
        <p:spPr>
          <a:xfrm flipH="1">
            <a:off x="6103620" y="274768"/>
            <a:ext cx="556658" cy="5251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048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Login</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descr="A screenshot of a login page&#10;&#10;Description automatically generated with medium confidence">
            <a:extLst>
              <a:ext uri="{FF2B5EF4-FFF2-40B4-BE49-F238E27FC236}">
                <a16:creationId xmlns:a16="http://schemas.microsoft.com/office/drawing/2014/main" id="{8F922AEA-450F-7E97-2983-17D87FD02393}"/>
              </a:ext>
            </a:extLst>
          </p:cNvPr>
          <p:cNvPicPr>
            <a:picLocks noChangeAspect="1"/>
          </p:cNvPicPr>
          <p:nvPr/>
        </p:nvPicPr>
        <p:blipFill>
          <a:blip r:embed="rId3"/>
          <a:stretch>
            <a:fillRect/>
          </a:stretch>
        </p:blipFill>
        <p:spPr>
          <a:xfrm>
            <a:off x="591049" y="906143"/>
            <a:ext cx="7772400" cy="4497074"/>
          </a:xfrm>
          <a:prstGeom prst="rect">
            <a:avLst/>
          </a:prstGeom>
        </p:spPr>
      </p:pic>
      <p:sp>
        <p:nvSpPr>
          <p:cNvPr id="4" name="TextBox 3">
            <a:extLst>
              <a:ext uri="{FF2B5EF4-FFF2-40B4-BE49-F238E27FC236}">
                <a16:creationId xmlns:a16="http://schemas.microsoft.com/office/drawing/2014/main" id="{03F58BDB-4DC1-0777-E202-58FD509A6B39}"/>
              </a:ext>
            </a:extLst>
          </p:cNvPr>
          <p:cNvSpPr txBox="1"/>
          <p:nvPr/>
        </p:nvSpPr>
        <p:spPr>
          <a:xfrm>
            <a:off x="591049" y="5509442"/>
            <a:ext cx="8302938" cy="71558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After having your account activated by our admin committee and you have successfully set your</a:t>
            </a:r>
          </a:p>
          <a:p>
            <a:r>
              <a:rPr lang="en-US" b="1" dirty="0">
                <a:solidFill>
                  <a:srgbClr val="C00000"/>
                </a:solidFill>
                <a:latin typeface="Arial" panose="020B0604020202020204" pitchFamily="34" charset="0"/>
                <a:cs typeface="Arial" panose="020B0604020202020204" pitchFamily="34" charset="0"/>
              </a:rPr>
              <a:t>password, you will be able to login to your account by clicking on the ”Log in” button available </a:t>
            </a:r>
          </a:p>
          <a:p>
            <a:r>
              <a:rPr lang="en-US" b="1" dirty="0">
                <a:solidFill>
                  <a:srgbClr val="C00000"/>
                </a:solidFill>
                <a:latin typeface="Arial" panose="020B0604020202020204" pitchFamily="34" charset="0"/>
                <a:cs typeface="Arial" panose="020B0604020202020204" pitchFamily="34" charset="0"/>
              </a:rPr>
              <a:t>at the right sidebar of the platform. </a:t>
            </a:r>
          </a:p>
        </p:txBody>
      </p:sp>
    </p:spTree>
    <p:extLst>
      <p:ext uri="{BB962C8B-B14F-4D97-AF65-F5344CB8AC3E}">
        <p14:creationId xmlns:p14="http://schemas.microsoft.com/office/powerpoint/2010/main" val="4014810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0100" y="0"/>
            <a:ext cx="7543800" cy="799918"/>
          </a:xfrm>
        </p:spPr>
        <p:txBody>
          <a:bodyPr>
            <a:normAutofit/>
          </a:bodyPr>
          <a:lstStyle/>
          <a:p>
            <a:r>
              <a:rPr lang="en-US" sz="3600" b="1">
                <a:solidFill>
                  <a:schemeClr val="accent2"/>
                </a:solidFill>
                <a:latin typeface="Arial" panose="020B0604020202020204" pitchFamily="34" charset="0"/>
                <a:cs typeface="Arial" panose="020B0604020202020204" pitchFamily="34" charset="0"/>
              </a:rPr>
              <a:t>Login</a:t>
            </a:r>
            <a:endParaRPr lang="en-US" sz="3600" b="1" dirty="0">
              <a:solidFill>
                <a:schemeClr val="accent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6" name="Picture 5" descr="A screenshot of a phone&#10;&#10;Description automatically generated with medium confidence">
            <a:extLst>
              <a:ext uri="{FF2B5EF4-FFF2-40B4-BE49-F238E27FC236}">
                <a16:creationId xmlns:a16="http://schemas.microsoft.com/office/drawing/2014/main" id="{9C9EF9FC-9B2D-6D6B-62C0-5D0E30ADF476}"/>
              </a:ext>
            </a:extLst>
          </p:cNvPr>
          <p:cNvPicPr>
            <a:picLocks noChangeAspect="1"/>
          </p:cNvPicPr>
          <p:nvPr/>
        </p:nvPicPr>
        <p:blipFill>
          <a:blip r:embed="rId3"/>
          <a:stretch>
            <a:fillRect/>
          </a:stretch>
        </p:blipFill>
        <p:spPr>
          <a:xfrm>
            <a:off x="3118483" y="297180"/>
            <a:ext cx="2717531" cy="5886450"/>
          </a:xfrm>
          <a:prstGeom prst="rect">
            <a:avLst/>
          </a:prstGeom>
        </p:spPr>
      </p:pic>
      <p:pic>
        <p:nvPicPr>
          <p:cNvPr id="9" name="Picture 8" descr="A screenshot of a phone&#10;&#10;Description automatically generated with medium confidence">
            <a:extLst>
              <a:ext uri="{FF2B5EF4-FFF2-40B4-BE49-F238E27FC236}">
                <a16:creationId xmlns:a16="http://schemas.microsoft.com/office/drawing/2014/main" id="{93B9C410-6862-9B14-7E57-9B4DBDAECDC8}"/>
              </a:ext>
            </a:extLst>
          </p:cNvPr>
          <p:cNvPicPr>
            <a:picLocks noChangeAspect="1"/>
          </p:cNvPicPr>
          <p:nvPr/>
        </p:nvPicPr>
        <p:blipFill>
          <a:blip r:embed="rId4"/>
          <a:stretch>
            <a:fillRect/>
          </a:stretch>
        </p:blipFill>
        <p:spPr>
          <a:xfrm>
            <a:off x="6090525" y="297180"/>
            <a:ext cx="2561934" cy="5886450"/>
          </a:xfrm>
          <a:prstGeom prst="rect">
            <a:avLst/>
          </a:prstGeom>
        </p:spPr>
      </p:pic>
      <p:sp>
        <p:nvSpPr>
          <p:cNvPr id="7" name="TextBox 6">
            <a:extLst>
              <a:ext uri="{FF2B5EF4-FFF2-40B4-BE49-F238E27FC236}">
                <a16:creationId xmlns:a16="http://schemas.microsoft.com/office/drawing/2014/main" id="{E9617ACD-EDAC-5EA5-83B1-FC41A532B4FC}"/>
              </a:ext>
            </a:extLst>
          </p:cNvPr>
          <p:cNvSpPr txBox="1"/>
          <p:nvPr/>
        </p:nvSpPr>
        <p:spPr>
          <a:xfrm>
            <a:off x="302040" y="1823421"/>
            <a:ext cx="2462427" cy="279307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Apart from being able to access the eCRF, additional functions and links will appear at the right sidebar of the platform.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There are shortcut links to the eCRF, your submitted cases for editing, calculators, and information about the terminology used at the CRF. </a:t>
            </a:r>
          </a:p>
        </p:txBody>
      </p:sp>
    </p:spTree>
    <p:extLst>
      <p:ext uri="{BB962C8B-B14F-4D97-AF65-F5344CB8AC3E}">
        <p14:creationId xmlns:p14="http://schemas.microsoft.com/office/powerpoint/2010/main" val="238356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9" name="Picture 8" descr="A screenshot of a computer&#10;&#10;Description automatically generated with low confidence">
            <a:extLst>
              <a:ext uri="{FF2B5EF4-FFF2-40B4-BE49-F238E27FC236}">
                <a16:creationId xmlns:a16="http://schemas.microsoft.com/office/drawing/2014/main" id="{DACB2691-0A54-8AB3-C7EB-0CCDE5F33A02}"/>
              </a:ext>
            </a:extLst>
          </p:cNvPr>
          <p:cNvPicPr>
            <a:picLocks noChangeAspect="1"/>
          </p:cNvPicPr>
          <p:nvPr/>
        </p:nvPicPr>
        <p:blipFill rotWithShape="1">
          <a:blip r:embed="rId3"/>
          <a:srcRect b="4991"/>
          <a:stretch/>
        </p:blipFill>
        <p:spPr>
          <a:xfrm>
            <a:off x="681042" y="715518"/>
            <a:ext cx="7772400" cy="4873752"/>
          </a:xfrm>
          <a:prstGeom prst="rect">
            <a:avLst/>
          </a:prstGeom>
        </p:spPr>
      </p:pic>
      <p:sp>
        <p:nvSpPr>
          <p:cNvPr id="4" name="TextBox 3">
            <a:extLst>
              <a:ext uri="{FF2B5EF4-FFF2-40B4-BE49-F238E27FC236}">
                <a16:creationId xmlns:a16="http://schemas.microsoft.com/office/drawing/2014/main" id="{3C7BA952-46F5-1535-416D-EA5B815FDE1B}"/>
              </a:ext>
            </a:extLst>
          </p:cNvPr>
          <p:cNvSpPr txBox="1"/>
          <p:nvPr/>
        </p:nvSpPr>
        <p:spPr>
          <a:xfrm>
            <a:off x="591049" y="5589207"/>
            <a:ext cx="8302938" cy="71558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Case Report Form (CRF) / Data Submission Form will be available soon in PDF for download. </a:t>
            </a:r>
          </a:p>
          <a:p>
            <a:r>
              <a:rPr lang="en-US" b="1" dirty="0">
                <a:solidFill>
                  <a:srgbClr val="C00000"/>
                </a:solidFill>
                <a:latin typeface="Arial" panose="020B0604020202020204" pitchFamily="34" charset="0"/>
                <a:cs typeface="Arial" panose="020B0604020202020204" pitchFamily="34" charset="0"/>
              </a:rPr>
              <a:t>The electronic Case Report Form / Data Submission Form is open, cases submitted from 1 Sep 2023 onwards will be included in the registry. </a:t>
            </a:r>
          </a:p>
        </p:txBody>
      </p:sp>
      <p:cxnSp>
        <p:nvCxnSpPr>
          <p:cNvPr id="6" name="Straight Arrow Connector 5">
            <a:extLst>
              <a:ext uri="{FF2B5EF4-FFF2-40B4-BE49-F238E27FC236}">
                <a16:creationId xmlns:a16="http://schemas.microsoft.com/office/drawing/2014/main" id="{40177D28-F75A-C414-A282-03D2CEE083BE}"/>
              </a:ext>
            </a:extLst>
          </p:cNvPr>
          <p:cNvCxnSpPr>
            <a:cxnSpLocks/>
          </p:cNvCxnSpPr>
          <p:nvPr/>
        </p:nvCxnSpPr>
        <p:spPr>
          <a:xfrm flipV="1">
            <a:off x="341761" y="4701969"/>
            <a:ext cx="498576" cy="4246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49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188" y="19772"/>
            <a:ext cx="7543800" cy="799918"/>
          </a:xfrm>
        </p:spPr>
        <p:txBody>
          <a:bodyPr>
            <a:noAutofit/>
          </a:bodyPr>
          <a:lstStyle/>
          <a:p>
            <a:r>
              <a:rPr lang="en-US" sz="3600" b="1" dirty="0">
                <a:solidFill>
                  <a:schemeClr val="accent2"/>
                </a:solidFill>
                <a:latin typeface="Arial" panose="020B0604020202020204" pitchFamily="34" charset="0"/>
                <a:cs typeface="Arial" panose="020B0604020202020204" pitchFamily="34" charset="0"/>
              </a:rPr>
              <a:t>Instructions contents</a:t>
            </a:r>
          </a:p>
        </p:txBody>
      </p:sp>
      <p:sp>
        <p:nvSpPr>
          <p:cNvPr id="3" name="TextBox 2">
            <a:extLst>
              <a:ext uri="{FF2B5EF4-FFF2-40B4-BE49-F238E27FC236}">
                <a16:creationId xmlns:a16="http://schemas.microsoft.com/office/drawing/2014/main" id="{30FA07FC-0195-4185-9F1E-8B9AD9793754}"/>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5" name="Rectangle 4">
            <a:extLst>
              <a:ext uri="{FF2B5EF4-FFF2-40B4-BE49-F238E27FC236}">
                <a16:creationId xmlns:a16="http://schemas.microsoft.com/office/drawing/2014/main" id="{611F0261-B5FE-B9D0-D166-D47CA76F809B}"/>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6D19C4-4BB1-A0CB-BA5F-033F4C386AA2}"/>
              </a:ext>
            </a:extLst>
          </p:cNvPr>
          <p:cNvSpPr txBox="1"/>
          <p:nvPr/>
        </p:nvSpPr>
        <p:spPr>
          <a:xfrm>
            <a:off x="681042" y="1080631"/>
            <a:ext cx="6872394" cy="443833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About LDLTregistry.org</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Platform navigation</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Register for an account</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Form your local team / assign a data auditor</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Audit / Quality Improvement Program / Ethics / IRB registration</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The electronic Case Report Form (CRF) / submit cases</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Access submitted cases for editing</a:t>
            </a:r>
          </a:p>
          <a:p>
            <a:pPr marL="285750" indent="-285750">
              <a:lnSpc>
                <a:spcPct val="200000"/>
              </a:lnSpc>
              <a:buFont typeface="Arial" panose="020B0604020202020204" pitchFamily="34" charset="0"/>
              <a:buChar char="•"/>
            </a:pPr>
            <a:r>
              <a:rPr lang="en-US" sz="1800" dirty="0">
                <a:latin typeface="Arial" panose="020B0604020202020204" pitchFamily="34" charset="0"/>
                <a:cs typeface="Arial" panose="020B0604020202020204" pitchFamily="34" charset="0"/>
              </a:rPr>
              <a:t>Contact us</a:t>
            </a:r>
          </a:p>
        </p:txBody>
      </p:sp>
      <p:cxnSp>
        <p:nvCxnSpPr>
          <p:cNvPr id="13" name="Straight Connector 12">
            <a:extLst>
              <a:ext uri="{FF2B5EF4-FFF2-40B4-BE49-F238E27FC236}">
                <a16:creationId xmlns:a16="http://schemas.microsoft.com/office/drawing/2014/main" id="{28EA5EF5-CECF-5474-AE0F-A9A5D365202E}"/>
              </a:ext>
            </a:extLst>
          </p:cNvPr>
          <p:cNvCxnSpPr/>
          <p:nvPr/>
        </p:nvCxnSpPr>
        <p:spPr>
          <a:xfrm>
            <a:off x="860810" y="828527"/>
            <a:ext cx="742238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12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81556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4" name="Rectangle 3">
            <a:extLst>
              <a:ext uri="{FF2B5EF4-FFF2-40B4-BE49-F238E27FC236}">
                <a16:creationId xmlns:a16="http://schemas.microsoft.com/office/drawing/2014/main" id="{058A02FC-A666-EF72-5D57-0BDA6500E2FD}"/>
              </a:ext>
            </a:extLst>
          </p:cNvPr>
          <p:cNvSpPr/>
          <p:nvPr/>
        </p:nvSpPr>
        <p:spPr>
          <a:xfrm>
            <a:off x="677732" y="654199"/>
            <a:ext cx="8132781" cy="55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DBAB330-1154-E1AD-F902-1FDFBEAB5FB2}"/>
              </a:ext>
            </a:extLst>
          </p:cNvPr>
          <p:cNvSpPr/>
          <p:nvPr/>
        </p:nvSpPr>
        <p:spPr>
          <a:xfrm>
            <a:off x="4572000" y="165626"/>
            <a:ext cx="3997662" cy="5096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Arial" panose="020B0604020202020204" pitchFamily="34" charset="0"/>
                <a:cs typeface="Arial" panose="020B0604020202020204" pitchFamily="34" charset="0"/>
              </a:rPr>
              <a:t>Donor</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Preop characteristics</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Workup data (medical / surgical)</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Anesthesia characteristics</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Operation characteristics</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Postoperative outcomes 90d | 12m</a:t>
            </a:r>
          </a:p>
          <a:p>
            <a:pPr marL="285750" indent="-28575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r>
              <a:rPr lang="en-US" sz="1800" b="1" dirty="0">
                <a:solidFill>
                  <a:schemeClr val="tx1"/>
                </a:solidFill>
                <a:latin typeface="Arial" panose="020B0604020202020204" pitchFamily="34" charset="0"/>
                <a:cs typeface="Arial" panose="020B0604020202020204" pitchFamily="34" charset="0"/>
              </a:rPr>
              <a:t>Recipient</a:t>
            </a:r>
            <a:r>
              <a:rPr lang="en-US" sz="180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Preop characteristics</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Operation characteristics</a:t>
            </a:r>
          </a:p>
          <a:p>
            <a:pPr marL="285750" indent="-285750">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Postoperative outcomes 90d | 12m</a:t>
            </a:r>
          </a:p>
          <a:p>
            <a:endParaRPr lang="en-US" sz="1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p:txBody>
      </p:sp>
      <p:pic>
        <p:nvPicPr>
          <p:cNvPr id="8" name="Picture 7" descr="A screenshot of a computer&#10;&#10;Description automatically generated with medium confidence">
            <a:extLst>
              <a:ext uri="{FF2B5EF4-FFF2-40B4-BE49-F238E27FC236}">
                <a16:creationId xmlns:a16="http://schemas.microsoft.com/office/drawing/2014/main" id="{A168E5D5-6242-C133-7E03-BAC9807DB5F4}"/>
              </a:ext>
            </a:extLst>
          </p:cNvPr>
          <p:cNvPicPr>
            <a:picLocks noChangeAspect="1"/>
          </p:cNvPicPr>
          <p:nvPr/>
        </p:nvPicPr>
        <p:blipFill rotWithShape="1">
          <a:blip r:embed="rId3"/>
          <a:srcRect r="28108"/>
          <a:stretch/>
        </p:blipFill>
        <p:spPr>
          <a:xfrm>
            <a:off x="677732" y="869171"/>
            <a:ext cx="3766457" cy="3477552"/>
          </a:xfrm>
          <a:prstGeom prst="rect">
            <a:avLst/>
          </a:prstGeom>
        </p:spPr>
      </p:pic>
      <p:sp>
        <p:nvSpPr>
          <p:cNvPr id="7" name="TextBox 6">
            <a:extLst>
              <a:ext uri="{FF2B5EF4-FFF2-40B4-BE49-F238E27FC236}">
                <a16:creationId xmlns:a16="http://schemas.microsoft.com/office/drawing/2014/main" id="{8D0FDA12-76E3-736E-18FB-40569E58F61C}"/>
              </a:ext>
            </a:extLst>
          </p:cNvPr>
          <p:cNvSpPr txBox="1"/>
          <p:nvPr/>
        </p:nvSpPr>
        <p:spPr>
          <a:xfrm>
            <a:off x="592653" y="4531465"/>
            <a:ext cx="8302938" cy="1546577"/>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parameters above will be captured for each donor as well as recipient.</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First you are required to complete the donor information and then the recipient information before you submit the joined case submission.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You may submit incomplete cases, but you will need to edit them in the future to ensure no missing data. Mandatory parameters are labelled with an ”*”. </a:t>
            </a:r>
          </a:p>
        </p:txBody>
      </p:sp>
    </p:spTree>
    <p:extLst>
      <p:ext uri="{BB962C8B-B14F-4D97-AF65-F5344CB8AC3E}">
        <p14:creationId xmlns:p14="http://schemas.microsoft.com/office/powerpoint/2010/main" val="152492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4" name="Rectangle 3">
            <a:extLst>
              <a:ext uri="{FF2B5EF4-FFF2-40B4-BE49-F238E27FC236}">
                <a16:creationId xmlns:a16="http://schemas.microsoft.com/office/drawing/2014/main" id="{058A02FC-A666-EF72-5D57-0BDA6500E2FD}"/>
              </a:ext>
            </a:extLst>
          </p:cNvPr>
          <p:cNvSpPr/>
          <p:nvPr/>
        </p:nvSpPr>
        <p:spPr>
          <a:xfrm>
            <a:off x="677732" y="1420009"/>
            <a:ext cx="8132781" cy="55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10;&#10;Description automatically generated with medium confidence">
            <a:extLst>
              <a:ext uri="{FF2B5EF4-FFF2-40B4-BE49-F238E27FC236}">
                <a16:creationId xmlns:a16="http://schemas.microsoft.com/office/drawing/2014/main" id="{2395B064-6002-2BC3-8E5C-EB435CB9F125}"/>
              </a:ext>
            </a:extLst>
          </p:cNvPr>
          <p:cNvPicPr>
            <a:picLocks noChangeAspect="1"/>
          </p:cNvPicPr>
          <p:nvPr/>
        </p:nvPicPr>
        <p:blipFill>
          <a:blip r:embed="rId3"/>
          <a:stretch>
            <a:fillRect/>
          </a:stretch>
        </p:blipFill>
        <p:spPr>
          <a:xfrm>
            <a:off x="591049" y="1078370"/>
            <a:ext cx="7772400" cy="4701259"/>
          </a:xfrm>
          <a:prstGeom prst="rect">
            <a:avLst/>
          </a:prstGeom>
        </p:spPr>
      </p:pic>
      <p:sp>
        <p:nvSpPr>
          <p:cNvPr id="6" name="TextBox 5">
            <a:extLst>
              <a:ext uri="{FF2B5EF4-FFF2-40B4-BE49-F238E27FC236}">
                <a16:creationId xmlns:a16="http://schemas.microsoft.com/office/drawing/2014/main" id="{F0049472-5D32-0145-678B-BA330EBF9915}"/>
              </a:ext>
            </a:extLst>
          </p:cNvPr>
          <p:cNvSpPr txBox="1"/>
          <p:nvPr/>
        </p:nvSpPr>
        <p:spPr>
          <a:xfrm>
            <a:off x="592653" y="5821186"/>
            <a:ext cx="8302938" cy="30008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submission ID will link both donor and recipient cases. </a:t>
            </a:r>
          </a:p>
        </p:txBody>
      </p:sp>
    </p:spTree>
    <p:extLst>
      <p:ext uri="{BB962C8B-B14F-4D97-AF65-F5344CB8AC3E}">
        <p14:creationId xmlns:p14="http://schemas.microsoft.com/office/powerpoint/2010/main" val="3023788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4" name="Rectangle 3">
            <a:extLst>
              <a:ext uri="{FF2B5EF4-FFF2-40B4-BE49-F238E27FC236}">
                <a16:creationId xmlns:a16="http://schemas.microsoft.com/office/drawing/2014/main" id="{058A02FC-A666-EF72-5D57-0BDA6500E2FD}"/>
              </a:ext>
            </a:extLst>
          </p:cNvPr>
          <p:cNvSpPr/>
          <p:nvPr/>
        </p:nvSpPr>
        <p:spPr>
          <a:xfrm>
            <a:off x="677732" y="1420009"/>
            <a:ext cx="8132781" cy="55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computer&#10;&#10;Description automatically generated with medium confidence">
            <a:extLst>
              <a:ext uri="{FF2B5EF4-FFF2-40B4-BE49-F238E27FC236}">
                <a16:creationId xmlns:a16="http://schemas.microsoft.com/office/drawing/2014/main" id="{C76ED00D-94E9-DE0F-2F0A-D31470403F99}"/>
              </a:ext>
            </a:extLst>
          </p:cNvPr>
          <p:cNvPicPr>
            <a:picLocks noChangeAspect="1"/>
          </p:cNvPicPr>
          <p:nvPr/>
        </p:nvPicPr>
        <p:blipFill>
          <a:blip r:embed="rId3"/>
          <a:stretch>
            <a:fillRect/>
          </a:stretch>
        </p:blipFill>
        <p:spPr>
          <a:xfrm>
            <a:off x="206934" y="710081"/>
            <a:ext cx="8937066" cy="2635119"/>
          </a:xfrm>
          <a:prstGeom prst="rect">
            <a:avLst/>
          </a:prstGeom>
        </p:spPr>
      </p:pic>
      <p:pic>
        <p:nvPicPr>
          <p:cNvPr id="10" name="Picture 9" descr="A screenshot of a google random number generator&#10;&#10;Description automatically generated with medium confidence">
            <a:extLst>
              <a:ext uri="{FF2B5EF4-FFF2-40B4-BE49-F238E27FC236}">
                <a16:creationId xmlns:a16="http://schemas.microsoft.com/office/drawing/2014/main" id="{D6EC5C31-FAE1-8038-3507-752BBD452CAD}"/>
              </a:ext>
            </a:extLst>
          </p:cNvPr>
          <p:cNvPicPr>
            <a:picLocks noChangeAspect="1"/>
          </p:cNvPicPr>
          <p:nvPr/>
        </p:nvPicPr>
        <p:blipFill rotWithShape="1">
          <a:blip r:embed="rId4"/>
          <a:srcRect t="5939" b="17725"/>
          <a:stretch/>
        </p:blipFill>
        <p:spPr>
          <a:xfrm>
            <a:off x="5037966" y="3503239"/>
            <a:ext cx="3857625" cy="1883519"/>
          </a:xfrm>
          <a:prstGeom prst="rect">
            <a:avLst/>
          </a:prstGeom>
        </p:spPr>
      </p:pic>
      <p:sp>
        <p:nvSpPr>
          <p:cNvPr id="6" name="TextBox 5">
            <a:extLst>
              <a:ext uri="{FF2B5EF4-FFF2-40B4-BE49-F238E27FC236}">
                <a16:creationId xmlns:a16="http://schemas.microsoft.com/office/drawing/2014/main" id="{6E1AA7B4-3EF4-CDE4-87EB-AFC5609DE51C}"/>
              </a:ext>
            </a:extLst>
          </p:cNvPr>
          <p:cNvSpPr txBox="1"/>
          <p:nvPr/>
        </p:nvSpPr>
        <p:spPr>
          <a:xfrm>
            <a:off x="147555" y="3373719"/>
            <a:ext cx="4596567" cy="2585323"/>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We strongly recommend you downloaded and used the excel template that links the Submission ID with the Donor ID and Recipient ID. These IDs should not include any patient identifiers. Please keep this file safe at your institution and link each Donor and Recipient ID to their hospital number. This way you may edit each submission later for completion of data.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Google has a random number generator; you may use this one to create Submission, Donor and Recipient IDs. </a:t>
            </a:r>
          </a:p>
        </p:txBody>
      </p:sp>
      <p:cxnSp>
        <p:nvCxnSpPr>
          <p:cNvPr id="8" name="Straight Arrow Connector 7">
            <a:extLst>
              <a:ext uri="{FF2B5EF4-FFF2-40B4-BE49-F238E27FC236}">
                <a16:creationId xmlns:a16="http://schemas.microsoft.com/office/drawing/2014/main" id="{E0334085-EF90-6AE1-9E79-B28CA17A225C}"/>
              </a:ext>
            </a:extLst>
          </p:cNvPr>
          <p:cNvCxnSpPr>
            <a:cxnSpLocks/>
          </p:cNvCxnSpPr>
          <p:nvPr/>
        </p:nvCxnSpPr>
        <p:spPr>
          <a:xfrm flipV="1">
            <a:off x="4494834" y="3175890"/>
            <a:ext cx="498576" cy="4246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38A07C3-AB8E-A110-8B0F-51620A0C1479}"/>
              </a:ext>
            </a:extLst>
          </p:cNvPr>
          <p:cNvCxnSpPr>
            <a:cxnSpLocks/>
          </p:cNvCxnSpPr>
          <p:nvPr/>
        </p:nvCxnSpPr>
        <p:spPr>
          <a:xfrm flipV="1">
            <a:off x="4719606" y="5064285"/>
            <a:ext cx="498576" cy="4246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75B08E6-C774-576F-7A62-B321AE131D80}"/>
              </a:ext>
            </a:extLst>
          </p:cNvPr>
          <p:cNvSpPr txBox="1"/>
          <p:nvPr/>
        </p:nvSpPr>
        <p:spPr>
          <a:xfrm>
            <a:off x="160020" y="5971084"/>
            <a:ext cx="83029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srgbClr val="C00000"/>
                </a:solidFill>
                <a:latin typeface="Arial" panose="020B0604020202020204" pitchFamily="34" charset="0"/>
                <a:cs typeface="Arial" panose="020B0604020202020204" pitchFamily="34" charset="0"/>
              </a:rPr>
              <a:t>These files are available for download at the Instructions page. </a:t>
            </a:r>
          </a:p>
        </p:txBody>
      </p:sp>
    </p:spTree>
    <p:extLst>
      <p:ext uri="{BB962C8B-B14F-4D97-AF65-F5344CB8AC3E}">
        <p14:creationId xmlns:p14="http://schemas.microsoft.com/office/powerpoint/2010/main" val="1190561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medical survey&#10;&#10;Description automatically generated with low confidence">
            <a:extLst>
              <a:ext uri="{FF2B5EF4-FFF2-40B4-BE49-F238E27FC236}">
                <a16:creationId xmlns:a16="http://schemas.microsoft.com/office/drawing/2014/main" id="{0690457E-46B9-89F8-6BB3-C0C5D1BFDD69}"/>
              </a:ext>
            </a:extLst>
          </p:cNvPr>
          <p:cNvPicPr>
            <a:picLocks noChangeAspect="1"/>
          </p:cNvPicPr>
          <p:nvPr/>
        </p:nvPicPr>
        <p:blipFill>
          <a:blip r:embed="rId3"/>
          <a:stretch>
            <a:fillRect/>
          </a:stretch>
        </p:blipFill>
        <p:spPr>
          <a:xfrm>
            <a:off x="4286250" y="691424"/>
            <a:ext cx="4634424" cy="5475152"/>
          </a:xfrm>
          <a:prstGeom prst="rect">
            <a:avLst/>
          </a:prstGeom>
        </p:spPr>
      </p:pic>
      <p:sp>
        <p:nvSpPr>
          <p:cNvPr id="4" name="TextBox 3">
            <a:extLst>
              <a:ext uri="{FF2B5EF4-FFF2-40B4-BE49-F238E27FC236}">
                <a16:creationId xmlns:a16="http://schemas.microsoft.com/office/drawing/2014/main" id="{ED3ABA20-3B24-9BD5-CDAE-15325A7D0204}"/>
              </a:ext>
            </a:extLst>
          </p:cNvPr>
          <p:cNvSpPr txBox="1"/>
          <p:nvPr/>
        </p:nvSpPr>
        <p:spPr>
          <a:xfrm>
            <a:off x="250425" y="1491342"/>
            <a:ext cx="4035825" cy="4247317"/>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Donor CRF captures morbidity until hospital discharge using the Clavien-Dindo Classification of postoperative complications.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table will capture both the type and the grade of complications. The first column represents the type of complication, the remaining columns indicate the grade of the complication severity. By clicking on 3b under Abdominal wall dehiscence for example, this indicates a reoperation to manage this complication.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Please ensure you are familiar with the Clavien-Dindo Classification of postoperative complications before you submit any cases.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classification, among others, is available under the “Terminology” right sidebar menu of our platform. </a:t>
            </a:r>
          </a:p>
        </p:txBody>
      </p:sp>
    </p:spTree>
    <p:extLst>
      <p:ext uri="{BB962C8B-B14F-4D97-AF65-F5344CB8AC3E}">
        <p14:creationId xmlns:p14="http://schemas.microsoft.com/office/powerpoint/2010/main" val="70965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urvey&#10;&#10;Description automatically generated with low confidence">
            <a:extLst>
              <a:ext uri="{FF2B5EF4-FFF2-40B4-BE49-F238E27FC236}">
                <a16:creationId xmlns:a16="http://schemas.microsoft.com/office/drawing/2014/main" id="{0D03A0C4-BF37-7D81-B823-E070978976DD}"/>
              </a:ext>
            </a:extLst>
          </p:cNvPr>
          <p:cNvPicPr>
            <a:picLocks noChangeAspect="1"/>
          </p:cNvPicPr>
          <p:nvPr/>
        </p:nvPicPr>
        <p:blipFill>
          <a:blip r:embed="rId3"/>
          <a:stretch>
            <a:fillRect/>
          </a:stretch>
        </p:blipFill>
        <p:spPr>
          <a:xfrm>
            <a:off x="217221" y="978556"/>
            <a:ext cx="8530192" cy="4656434"/>
          </a:xfrm>
          <a:prstGeom prst="rect">
            <a:avLst/>
          </a:prstGeom>
        </p:spPr>
      </p:pic>
      <p:sp>
        <p:nvSpPr>
          <p:cNvPr id="6" name="TextBox 5">
            <a:extLst>
              <a:ext uri="{FF2B5EF4-FFF2-40B4-BE49-F238E27FC236}">
                <a16:creationId xmlns:a16="http://schemas.microsoft.com/office/drawing/2014/main" id="{0A5EB0D0-C9EC-7478-506C-A98349B660C5}"/>
              </a:ext>
            </a:extLst>
          </p:cNvPr>
          <p:cNvSpPr txBox="1"/>
          <p:nvPr/>
        </p:nvSpPr>
        <p:spPr>
          <a:xfrm>
            <a:off x="325780" y="5729403"/>
            <a:ext cx="8302938" cy="5078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Additional morbidity is captured in retrospect from hospital discharge until 1 year of follow up. </a:t>
            </a:r>
          </a:p>
          <a:p>
            <a:r>
              <a:rPr lang="en-US" b="1" dirty="0">
                <a:solidFill>
                  <a:srgbClr val="C00000"/>
                </a:solidFill>
                <a:latin typeface="Arial" panose="020B0604020202020204" pitchFamily="34" charset="0"/>
                <a:cs typeface="Arial" panose="020B0604020202020204" pitchFamily="34" charset="0"/>
              </a:rPr>
              <a:t>Only cases with complete data until hospital discharge will be included in the registry analysis.  </a:t>
            </a:r>
          </a:p>
        </p:txBody>
      </p:sp>
      <p:cxnSp>
        <p:nvCxnSpPr>
          <p:cNvPr id="7" name="Straight Arrow Connector 6">
            <a:extLst>
              <a:ext uri="{FF2B5EF4-FFF2-40B4-BE49-F238E27FC236}">
                <a16:creationId xmlns:a16="http://schemas.microsoft.com/office/drawing/2014/main" id="{08CFE702-1638-833E-1106-7B0CB2A7990C}"/>
              </a:ext>
            </a:extLst>
          </p:cNvPr>
          <p:cNvCxnSpPr>
            <a:cxnSpLocks/>
          </p:cNvCxnSpPr>
          <p:nvPr/>
        </p:nvCxnSpPr>
        <p:spPr>
          <a:xfrm flipV="1">
            <a:off x="153378" y="5212080"/>
            <a:ext cx="243209" cy="33642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686380-3BFF-0276-3395-94CD1EC55B78}"/>
              </a:ext>
            </a:extLst>
          </p:cNvPr>
          <p:cNvCxnSpPr>
            <a:cxnSpLocks/>
          </p:cNvCxnSpPr>
          <p:nvPr/>
        </p:nvCxnSpPr>
        <p:spPr>
          <a:xfrm flipH="1" flipV="1">
            <a:off x="140018" y="6075398"/>
            <a:ext cx="226745"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6EF8B9-29E2-A567-B6F3-23E8B73084C8}"/>
              </a:ext>
            </a:extLst>
          </p:cNvPr>
          <p:cNvCxnSpPr>
            <a:cxnSpLocks/>
          </p:cNvCxnSpPr>
          <p:nvPr/>
        </p:nvCxnSpPr>
        <p:spPr>
          <a:xfrm>
            <a:off x="140018" y="5548507"/>
            <a:ext cx="0" cy="5214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879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phone&#10;&#10;Description automatically generated with low confidence">
            <a:extLst>
              <a:ext uri="{FF2B5EF4-FFF2-40B4-BE49-F238E27FC236}">
                <a16:creationId xmlns:a16="http://schemas.microsoft.com/office/drawing/2014/main" id="{9B07DC36-0CA3-E64F-99F0-E2DDE6760CA3}"/>
              </a:ext>
            </a:extLst>
          </p:cNvPr>
          <p:cNvPicPr>
            <a:picLocks noChangeAspect="1"/>
          </p:cNvPicPr>
          <p:nvPr/>
        </p:nvPicPr>
        <p:blipFill>
          <a:blip r:embed="rId3"/>
          <a:stretch>
            <a:fillRect/>
          </a:stretch>
        </p:blipFill>
        <p:spPr>
          <a:xfrm>
            <a:off x="336692" y="1354870"/>
            <a:ext cx="8470615" cy="3034250"/>
          </a:xfrm>
          <a:prstGeom prst="rect">
            <a:avLst/>
          </a:prstGeom>
        </p:spPr>
      </p:pic>
      <p:sp>
        <p:nvSpPr>
          <p:cNvPr id="4" name="TextBox 3">
            <a:extLst>
              <a:ext uri="{FF2B5EF4-FFF2-40B4-BE49-F238E27FC236}">
                <a16:creationId xmlns:a16="http://schemas.microsoft.com/office/drawing/2014/main" id="{01796FD0-0ADF-153C-7EF3-5203CF0DC9D8}"/>
              </a:ext>
            </a:extLst>
          </p:cNvPr>
          <p:cNvSpPr txBox="1"/>
          <p:nvPr/>
        </p:nvSpPr>
        <p:spPr>
          <a:xfrm>
            <a:off x="325780" y="4295588"/>
            <a:ext cx="8302938" cy="1962076"/>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You may start completing a case at the eCRF and if you get interrupted or provided all available data, you will be able to save a draft of your submission by clicking on the “Save Draft” button.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When you return, the data will be available for completion. However, you will not be able to create a new case submission until you click on the ”Submit’ button available at the end of the eCRF.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If you have missing information (e.g. follow up data, etc.), please submit the case and access the “My submitted cases (edit)” page to view all your submission and choose the one you would like to edit. If anything is not clear, please feel free to contact us at any time. </a:t>
            </a:r>
          </a:p>
        </p:txBody>
      </p:sp>
    </p:spTree>
    <p:extLst>
      <p:ext uri="{BB962C8B-B14F-4D97-AF65-F5344CB8AC3E}">
        <p14:creationId xmlns:p14="http://schemas.microsoft.com/office/powerpoint/2010/main" val="3873316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hat&#10;&#10;Description automatically generated with low confidence">
            <a:extLst>
              <a:ext uri="{FF2B5EF4-FFF2-40B4-BE49-F238E27FC236}">
                <a16:creationId xmlns:a16="http://schemas.microsoft.com/office/drawing/2014/main" id="{DE20ABA4-9488-3B99-922E-DBE98805F077}"/>
              </a:ext>
            </a:extLst>
          </p:cNvPr>
          <p:cNvPicPr>
            <a:picLocks noChangeAspect="1"/>
          </p:cNvPicPr>
          <p:nvPr/>
        </p:nvPicPr>
        <p:blipFill>
          <a:blip r:embed="rId3"/>
          <a:stretch>
            <a:fillRect/>
          </a:stretch>
        </p:blipFill>
        <p:spPr>
          <a:xfrm>
            <a:off x="320040" y="1337044"/>
            <a:ext cx="8455802" cy="2812046"/>
          </a:xfrm>
          <a:prstGeom prst="rect">
            <a:avLst/>
          </a:prstGeom>
        </p:spPr>
      </p:pic>
      <p:sp>
        <p:nvSpPr>
          <p:cNvPr id="4" name="TextBox 3">
            <a:extLst>
              <a:ext uri="{FF2B5EF4-FFF2-40B4-BE49-F238E27FC236}">
                <a16:creationId xmlns:a16="http://schemas.microsoft.com/office/drawing/2014/main" id="{E589072C-DA7B-EF52-470F-927292A524E7}"/>
              </a:ext>
            </a:extLst>
          </p:cNvPr>
          <p:cNvSpPr txBox="1"/>
          <p:nvPr/>
        </p:nvSpPr>
        <p:spPr>
          <a:xfrm>
            <a:off x="325780" y="4295588"/>
            <a:ext cx="8302938" cy="5078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case is submitted by clicking on the “Submit” button in order to be able to submit another case in the future. </a:t>
            </a:r>
          </a:p>
        </p:txBody>
      </p:sp>
    </p:spTree>
    <p:extLst>
      <p:ext uri="{BB962C8B-B14F-4D97-AF65-F5344CB8AC3E}">
        <p14:creationId xmlns:p14="http://schemas.microsoft.com/office/powerpoint/2010/main" val="475029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Electronic Case Report 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web page, website, software&#10;&#10;Description automatically generated">
            <a:extLst>
              <a:ext uri="{FF2B5EF4-FFF2-40B4-BE49-F238E27FC236}">
                <a16:creationId xmlns:a16="http://schemas.microsoft.com/office/drawing/2014/main" id="{94AFE195-1F40-D5E2-095D-C771FBE10264}"/>
              </a:ext>
            </a:extLst>
          </p:cNvPr>
          <p:cNvPicPr>
            <a:picLocks noChangeAspect="1"/>
          </p:cNvPicPr>
          <p:nvPr/>
        </p:nvPicPr>
        <p:blipFill>
          <a:blip r:embed="rId3"/>
          <a:stretch>
            <a:fillRect/>
          </a:stretch>
        </p:blipFill>
        <p:spPr>
          <a:xfrm>
            <a:off x="591049" y="1056653"/>
            <a:ext cx="7772400" cy="3450059"/>
          </a:xfrm>
          <a:prstGeom prst="rect">
            <a:avLst/>
          </a:prstGeom>
        </p:spPr>
      </p:pic>
      <p:sp>
        <p:nvSpPr>
          <p:cNvPr id="4" name="TextBox 3">
            <a:extLst>
              <a:ext uri="{FF2B5EF4-FFF2-40B4-BE49-F238E27FC236}">
                <a16:creationId xmlns:a16="http://schemas.microsoft.com/office/drawing/2014/main" id="{B1CCDDB8-F57A-413A-3166-AAEE55A8F8B8}"/>
              </a:ext>
            </a:extLst>
          </p:cNvPr>
          <p:cNvSpPr txBox="1"/>
          <p:nvPr/>
        </p:nvSpPr>
        <p:spPr>
          <a:xfrm>
            <a:off x="491541" y="4760584"/>
            <a:ext cx="8302938" cy="30008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As soon as you submit a case, you will be prompted to this confirmation page. </a:t>
            </a:r>
          </a:p>
        </p:txBody>
      </p:sp>
    </p:spTree>
    <p:extLst>
      <p:ext uri="{BB962C8B-B14F-4D97-AF65-F5344CB8AC3E}">
        <p14:creationId xmlns:p14="http://schemas.microsoft.com/office/powerpoint/2010/main" val="10790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Access submitted cases</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font, screenshot, electric blue&#10;&#10;Description automatically generated">
            <a:extLst>
              <a:ext uri="{FF2B5EF4-FFF2-40B4-BE49-F238E27FC236}">
                <a16:creationId xmlns:a16="http://schemas.microsoft.com/office/drawing/2014/main" id="{64BBAFC9-4E33-6C2D-9A1C-71EDBE6E3678}"/>
              </a:ext>
            </a:extLst>
          </p:cNvPr>
          <p:cNvPicPr>
            <a:picLocks noChangeAspect="1"/>
          </p:cNvPicPr>
          <p:nvPr/>
        </p:nvPicPr>
        <p:blipFill>
          <a:blip r:embed="rId3"/>
          <a:stretch>
            <a:fillRect/>
          </a:stretch>
        </p:blipFill>
        <p:spPr>
          <a:xfrm>
            <a:off x="1576744" y="1600200"/>
            <a:ext cx="5990511" cy="2904490"/>
          </a:xfrm>
          <a:prstGeom prst="rect">
            <a:avLst/>
          </a:prstGeom>
        </p:spPr>
      </p:pic>
      <p:sp>
        <p:nvSpPr>
          <p:cNvPr id="4" name="TextBox 3">
            <a:extLst>
              <a:ext uri="{FF2B5EF4-FFF2-40B4-BE49-F238E27FC236}">
                <a16:creationId xmlns:a16="http://schemas.microsoft.com/office/drawing/2014/main" id="{5760E527-5A80-E5FF-A9D6-0874D3322C03}"/>
              </a:ext>
            </a:extLst>
          </p:cNvPr>
          <p:cNvSpPr txBox="1"/>
          <p:nvPr/>
        </p:nvSpPr>
        <p:spPr>
          <a:xfrm>
            <a:off x="491541" y="4760584"/>
            <a:ext cx="8302938" cy="30008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Case Submission Menu Bar is available on the right side of the platform. </a:t>
            </a:r>
          </a:p>
        </p:txBody>
      </p:sp>
    </p:spTree>
    <p:extLst>
      <p:ext uri="{BB962C8B-B14F-4D97-AF65-F5344CB8AC3E}">
        <p14:creationId xmlns:p14="http://schemas.microsoft.com/office/powerpoint/2010/main" val="55062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Access submitted cases</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747D35D3-86B2-21B7-1EAA-9EE0BD246F75}"/>
              </a:ext>
            </a:extLst>
          </p:cNvPr>
          <p:cNvPicPr>
            <a:picLocks noChangeAspect="1"/>
          </p:cNvPicPr>
          <p:nvPr/>
        </p:nvPicPr>
        <p:blipFill>
          <a:blip r:embed="rId3"/>
          <a:stretch>
            <a:fillRect/>
          </a:stretch>
        </p:blipFill>
        <p:spPr>
          <a:xfrm>
            <a:off x="245745" y="910590"/>
            <a:ext cx="8652510" cy="4030628"/>
          </a:xfrm>
          <a:prstGeom prst="rect">
            <a:avLst/>
          </a:prstGeom>
        </p:spPr>
      </p:pic>
      <p:sp>
        <p:nvSpPr>
          <p:cNvPr id="4" name="TextBox 3">
            <a:extLst>
              <a:ext uri="{FF2B5EF4-FFF2-40B4-BE49-F238E27FC236}">
                <a16:creationId xmlns:a16="http://schemas.microsoft.com/office/drawing/2014/main" id="{499BA5A0-56CF-D2CA-59D2-C38377D5A1D9}"/>
              </a:ext>
            </a:extLst>
          </p:cNvPr>
          <p:cNvSpPr txBox="1"/>
          <p:nvPr/>
        </p:nvSpPr>
        <p:spPr>
          <a:xfrm>
            <a:off x="491541" y="5051890"/>
            <a:ext cx="8302938" cy="923330"/>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This is an example of two previously submitted cases. By clicking on the ”Edit” link on the right, you will be able to make changes to your submission. By clicking on each parameter title, you will be able to sort your submissions accordingly for your convenience, e.g. when looking at those cases with incomplete data submission until hospital discharge. </a:t>
            </a:r>
          </a:p>
        </p:txBody>
      </p:sp>
      <p:cxnSp>
        <p:nvCxnSpPr>
          <p:cNvPr id="6" name="Straight Arrow Connector 5">
            <a:extLst>
              <a:ext uri="{FF2B5EF4-FFF2-40B4-BE49-F238E27FC236}">
                <a16:creationId xmlns:a16="http://schemas.microsoft.com/office/drawing/2014/main" id="{E973EA00-96DE-1781-2A10-91C030C72F99}"/>
              </a:ext>
            </a:extLst>
          </p:cNvPr>
          <p:cNvCxnSpPr>
            <a:cxnSpLocks/>
          </p:cNvCxnSpPr>
          <p:nvPr/>
        </p:nvCxnSpPr>
        <p:spPr>
          <a:xfrm flipH="1">
            <a:off x="5372100" y="2400300"/>
            <a:ext cx="342900" cy="60579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0E4A538-F5B6-4A1D-AA7E-18D0FA68D9DB}"/>
              </a:ext>
            </a:extLst>
          </p:cNvPr>
          <p:cNvCxnSpPr>
            <a:cxnSpLocks/>
          </p:cNvCxnSpPr>
          <p:nvPr/>
        </p:nvCxnSpPr>
        <p:spPr>
          <a:xfrm flipH="1">
            <a:off x="6963727" y="2400300"/>
            <a:ext cx="342900" cy="60579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038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0870" y="1179726"/>
            <a:ext cx="8042260" cy="5096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Aim</a:t>
            </a:r>
          </a:p>
          <a:p>
            <a:pPr marL="285750" indent="-285750">
              <a:lnSpc>
                <a:spcPct val="115000"/>
              </a:lnSpc>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Capture outcome data on all LDLT donors and recipients worldwide</a:t>
            </a:r>
          </a:p>
          <a:p>
            <a:pPr marL="285750" indent="-285750">
              <a:lnSpc>
                <a:spcPct val="115000"/>
              </a:lnSpc>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Identify the true morbidity, mortality and </a:t>
            </a: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i</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ndependent predictors of outcome</a:t>
            </a:r>
          </a:p>
          <a:p>
            <a:pPr marL="285750" indent="-285750">
              <a:lnSpc>
                <a:spcPct val="115000"/>
              </a:lnSpc>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Allow evidence-based evolution of LDLT practice</a:t>
            </a:r>
          </a:p>
          <a:p>
            <a:pPr marL="285750" indent="-285750">
              <a:lnSpc>
                <a:spcPct val="115000"/>
              </a:lnSpc>
              <a:buFont typeface="Arial" panose="020B0604020202020204" pitchFamily="34" charset="0"/>
              <a:buChar char="•"/>
            </a:pPr>
            <a:endPar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n-US" sz="1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Data</a:t>
            </a:r>
          </a:p>
          <a:p>
            <a:pPr marL="285750" indent="-285750">
              <a:lnSpc>
                <a:spcPct val="115000"/>
              </a:lnSpc>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Data will belong to all LDLTregistry.org members.</a:t>
            </a:r>
          </a:p>
          <a:p>
            <a:pPr marL="285750" indent="-285750">
              <a:lnSpc>
                <a:spcPct val="115000"/>
              </a:lnSpc>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Local data monitors will ensure completion and quality. </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n-US" sz="1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Authorship</a:t>
            </a:r>
            <a:endPar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 members will be PubMed cited as group authors in all publications.</a:t>
            </a:r>
          </a:p>
          <a:p>
            <a:pPr marL="285750" indent="-285750">
              <a:lnSpc>
                <a:spcPct val="115000"/>
              </a:lnSpc>
              <a:buFont typeface="Arial" panose="020B0604020202020204" pitchFamily="34" charset="0"/>
              <a:buChar char="•"/>
            </a:pP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n-US" sz="1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Ethics</a:t>
            </a:r>
            <a:endPar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This project can be approved as an audit, quality improvement program, may require formal ethics / IRB approval by the local institutions. It is the responsibility of the local PI to receive approval</a:t>
            </a:r>
          </a:p>
          <a:p>
            <a:pPr>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861898" y="4006"/>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About LDLTregistry.org</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cxnSp>
        <p:nvCxnSpPr>
          <p:cNvPr id="4" name="Straight Connector 3">
            <a:extLst>
              <a:ext uri="{FF2B5EF4-FFF2-40B4-BE49-F238E27FC236}">
                <a16:creationId xmlns:a16="http://schemas.microsoft.com/office/drawing/2014/main" id="{19EE9C27-AA84-7E12-2350-008D9F3BC666}"/>
              </a:ext>
            </a:extLst>
          </p:cNvPr>
          <p:cNvCxnSpPr/>
          <p:nvPr/>
        </p:nvCxnSpPr>
        <p:spPr>
          <a:xfrm>
            <a:off x="860810" y="803924"/>
            <a:ext cx="742238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64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Conversion calculators</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web page&#10;&#10;Description automatically generated with medium confidence">
            <a:extLst>
              <a:ext uri="{FF2B5EF4-FFF2-40B4-BE49-F238E27FC236}">
                <a16:creationId xmlns:a16="http://schemas.microsoft.com/office/drawing/2014/main" id="{987CEE35-DEEB-1AFA-9F02-5AE437876D98}"/>
              </a:ext>
            </a:extLst>
          </p:cNvPr>
          <p:cNvPicPr>
            <a:picLocks noChangeAspect="1"/>
          </p:cNvPicPr>
          <p:nvPr/>
        </p:nvPicPr>
        <p:blipFill>
          <a:blip r:embed="rId3"/>
          <a:stretch>
            <a:fillRect/>
          </a:stretch>
        </p:blipFill>
        <p:spPr>
          <a:xfrm>
            <a:off x="591049" y="1345329"/>
            <a:ext cx="7772400" cy="3607224"/>
          </a:xfrm>
          <a:prstGeom prst="rect">
            <a:avLst/>
          </a:prstGeom>
        </p:spPr>
      </p:pic>
      <p:sp>
        <p:nvSpPr>
          <p:cNvPr id="4" name="TextBox 3">
            <a:extLst>
              <a:ext uri="{FF2B5EF4-FFF2-40B4-BE49-F238E27FC236}">
                <a16:creationId xmlns:a16="http://schemas.microsoft.com/office/drawing/2014/main" id="{0F6B10E3-1217-695C-B057-F087DFC0FFBB}"/>
              </a:ext>
            </a:extLst>
          </p:cNvPr>
          <p:cNvSpPr txBox="1"/>
          <p:nvPr/>
        </p:nvSpPr>
        <p:spPr>
          <a:xfrm>
            <a:off x="491541" y="5051890"/>
            <a:ext cx="8302938" cy="1131079"/>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We have developed conversion calculators to ensure uniform data collection. Please use them when converting height, weight or laboratory units.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The ”Dates” link on the left will provide you with the number of days between two dates for your convenience. </a:t>
            </a:r>
          </a:p>
        </p:txBody>
      </p:sp>
    </p:spTree>
    <p:extLst>
      <p:ext uri="{BB962C8B-B14F-4D97-AF65-F5344CB8AC3E}">
        <p14:creationId xmlns:p14="http://schemas.microsoft.com/office/powerpoint/2010/main" val="350999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Terminology</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 page&#10;&#10;Description automatically generated with medium confidence">
            <a:extLst>
              <a:ext uri="{FF2B5EF4-FFF2-40B4-BE49-F238E27FC236}">
                <a16:creationId xmlns:a16="http://schemas.microsoft.com/office/drawing/2014/main" id="{78A35251-B420-AD44-0899-914C795B9E70}"/>
              </a:ext>
            </a:extLst>
          </p:cNvPr>
          <p:cNvPicPr>
            <a:picLocks noChangeAspect="1"/>
          </p:cNvPicPr>
          <p:nvPr/>
        </p:nvPicPr>
        <p:blipFill>
          <a:blip r:embed="rId3"/>
          <a:stretch>
            <a:fillRect/>
          </a:stretch>
        </p:blipFill>
        <p:spPr>
          <a:xfrm>
            <a:off x="591049" y="1002558"/>
            <a:ext cx="7772400" cy="4852883"/>
          </a:xfrm>
          <a:prstGeom prst="rect">
            <a:avLst/>
          </a:prstGeom>
        </p:spPr>
      </p:pic>
      <p:sp>
        <p:nvSpPr>
          <p:cNvPr id="4" name="TextBox 3">
            <a:extLst>
              <a:ext uri="{FF2B5EF4-FFF2-40B4-BE49-F238E27FC236}">
                <a16:creationId xmlns:a16="http://schemas.microsoft.com/office/drawing/2014/main" id="{7CE13B7E-9CA7-853D-7063-47376AD86DE3}"/>
              </a:ext>
            </a:extLst>
          </p:cNvPr>
          <p:cNvSpPr txBox="1"/>
          <p:nvPr/>
        </p:nvSpPr>
        <p:spPr>
          <a:xfrm>
            <a:off x="491541" y="5757999"/>
            <a:ext cx="8302938" cy="5078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 “Terminology” menu at the right sidebar will provide you with information regarding the different scores and classifications used in the eCRF. This is an example of the performance status.  </a:t>
            </a:r>
          </a:p>
        </p:txBody>
      </p:sp>
    </p:spTree>
    <p:extLst>
      <p:ext uri="{BB962C8B-B14F-4D97-AF65-F5344CB8AC3E}">
        <p14:creationId xmlns:p14="http://schemas.microsoft.com/office/powerpoint/2010/main" val="4030876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Terminology</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medical survey&#10;&#10;Description automatically generated with low confidence">
            <a:extLst>
              <a:ext uri="{FF2B5EF4-FFF2-40B4-BE49-F238E27FC236}">
                <a16:creationId xmlns:a16="http://schemas.microsoft.com/office/drawing/2014/main" id="{F2F2A3F6-57D1-EFB5-C677-2E5EC9BC4A5B}"/>
              </a:ext>
            </a:extLst>
          </p:cNvPr>
          <p:cNvPicPr>
            <a:picLocks noChangeAspect="1"/>
          </p:cNvPicPr>
          <p:nvPr/>
        </p:nvPicPr>
        <p:blipFill>
          <a:blip r:embed="rId3"/>
          <a:stretch>
            <a:fillRect/>
          </a:stretch>
        </p:blipFill>
        <p:spPr>
          <a:xfrm>
            <a:off x="681042" y="1108710"/>
            <a:ext cx="7772400" cy="3983355"/>
          </a:xfrm>
          <a:prstGeom prst="rect">
            <a:avLst/>
          </a:prstGeom>
        </p:spPr>
      </p:pic>
      <p:sp>
        <p:nvSpPr>
          <p:cNvPr id="4" name="TextBox 3">
            <a:extLst>
              <a:ext uri="{FF2B5EF4-FFF2-40B4-BE49-F238E27FC236}">
                <a16:creationId xmlns:a16="http://schemas.microsoft.com/office/drawing/2014/main" id="{77446034-2A73-FFB6-C480-582A6F2A4A73}"/>
              </a:ext>
            </a:extLst>
          </p:cNvPr>
          <p:cNvSpPr txBox="1"/>
          <p:nvPr/>
        </p:nvSpPr>
        <p:spPr>
          <a:xfrm>
            <a:off x="491541" y="5564729"/>
            <a:ext cx="8302938" cy="30008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This is an example on the Acute-on-Chronic Liver Failure score used in our CRF. </a:t>
            </a:r>
          </a:p>
        </p:txBody>
      </p:sp>
    </p:spTree>
    <p:extLst>
      <p:ext uri="{BB962C8B-B14F-4D97-AF65-F5344CB8AC3E}">
        <p14:creationId xmlns:p14="http://schemas.microsoft.com/office/powerpoint/2010/main" val="246055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Terminology</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CB865067-393B-AC93-010B-2859703A08FA}"/>
              </a:ext>
            </a:extLst>
          </p:cNvPr>
          <p:cNvPicPr>
            <a:picLocks noChangeAspect="1"/>
          </p:cNvPicPr>
          <p:nvPr/>
        </p:nvPicPr>
        <p:blipFill>
          <a:blip r:embed="rId3"/>
          <a:stretch>
            <a:fillRect/>
          </a:stretch>
        </p:blipFill>
        <p:spPr>
          <a:xfrm>
            <a:off x="591049" y="1008911"/>
            <a:ext cx="7772400" cy="4840177"/>
          </a:xfrm>
          <a:prstGeom prst="rect">
            <a:avLst/>
          </a:prstGeom>
        </p:spPr>
      </p:pic>
      <p:sp>
        <p:nvSpPr>
          <p:cNvPr id="4" name="TextBox 3">
            <a:extLst>
              <a:ext uri="{FF2B5EF4-FFF2-40B4-BE49-F238E27FC236}">
                <a16:creationId xmlns:a16="http://schemas.microsoft.com/office/drawing/2014/main" id="{BF80DEF7-5BBD-9729-C9E6-B0D1E32D00BC}"/>
              </a:ext>
            </a:extLst>
          </p:cNvPr>
          <p:cNvSpPr txBox="1"/>
          <p:nvPr/>
        </p:nvSpPr>
        <p:spPr>
          <a:xfrm>
            <a:off x="491541" y="5908040"/>
            <a:ext cx="8302938" cy="30008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Here is the Clavien-Dindo Classification of postoperative surgical complications</a:t>
            </a:r>
          </a:p>
        </p:txBody>
      </p:sp>
    </p:spTree>
    <p:extLst>
      <p:ext uri="{BB962C8B-B14F-4D97-AF65-F5344CB8AC3E}">
        <p14:creationId xmlns:p14="http://schemas.microsoft.com/office/powerpoint/2010/main" val="3025116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Terminology</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low confidence">
            <a:extLst>
              <a:ext uri="{FF2B5EF4-FFF2-40B4-BE49-F238E27FC236}">
                <a16:creationId xmlns:a16="http://schemas.microsoft.com/office/drawing/2014/main" id="{10CA0B2A-2950-F9A5-4D37-85D111582968}"/>
              </a:ext>
            </a:extLst>
          </p:cNvPr>
          <p:cNvPicPr>
            <a:picLocks noChangeAspect="1"/>
          </p:cNvPicPr>
          <p:nvPr/>
        </p:nvPicPr>
        <p:blipFill>
          <a:blip r:embed="rId3"/>
          <a:stretch>
            <a:fillRect/>
          </a:stretch>
        </p:blipFill>
        <p:spPr>
          <a:xfrm>
            <a:off x="591049" y="1412729"/>
            <a:ext cx="7772400" cy="4032541"/>
          </a:xfrm>
          <a:prstGeom prst="rect">
            <a:avLst/>
          </a:prstGeom>
        </p:spPr>
      </p:pic>
      <p:sp>
        <p:nvSpPr>
          <p:cNvPr id="4" name="TextBox 3">
            <a:extLst>
              <a:ext uri="{FF2B5EF4-FFF2-40B4-BE49-F238E27FC236}">
                <a16:creationId xmlns:a16="http://schemas.microsoft.com/office/drawing/2014/main" id="{69D462ED-3D1F-D776-38FE-0C4DCC06E3E9}"/>
              </a:ext>
            </a:extLst>
          </p:cNvPr>
          <p:cNvSpPr txBox="1"/>
          <p:nvPr/>
        </p:nvSpPr>
        <p:spPr>
          <a:xfrm>
            <a:off x="491541" y="5793173"/>
            <a:ext cx="8302938" cy="5078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Since there are many Visual Analogue Scales, here is a universal conversion (0-10) for data uniformity purposes. This is also available under the “Terminology” right sidebar menu. </a:t>
            </a:r>
          </a:p>
        </p:txBody>
      </p:sp>
    </p:spTree>
    <p:extLst>
      <p:ext uri="{BB962C8B-B14F-4D97-AF65-F5344CB8AC3E}">
        <p14:creationId xmlns:p14="http://schemas.microsoft.com/office/powerpoint/2010/main" val="763435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Contact us</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sp>
        <p:nvSpPr>
          <p:cNvPr id="9" name="Rectangle 8">
            <a:extLst>
              <a:ext uri="{FF2B5EF4-FFF2-40B4-BE49-F238E27FC236}">
                <a16:creationId xmlns:a16="http://schemas.microsoft.com/office/drawing/2014/main" id="{59FA7B07-1C3F-2869-2E89-8D9BF44C388E}"/>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 page&#10;&#10;Description automatically generated with medium confidence">
            <a:extLst>
              <a:ext uri="{FF2B5EF4-FFF2-40B4-BE49-F238E27FC236}">
                <a16:creationId xmlns:a16="http://schemas.microsoft.com/office/drawing/2014/main" id="{E8CEFDBF-3C20-BE9A-78EC-75CC63624BAB}"/>
              </a:ext>
            </a:extLst>
          </p:cNvPr>
          <p:cNvPicPr>
            <a:picLocks noChangeAspect="1"/>
          </p:cNvPicPr>
          <p:nvPr/>
        </p:nvPicPr>
        <p:blipFill>
          <a:blip r:embed="rId3"/>
          <a:stretch>
            <a:fillRect/>
          </a:stretch>
        </p:blipFill>
        <p:spPr>
          <a:xfrm>
            <a:off x="685800" y="691723"/>
            <a:ext cx="7772400" cy="5101450"/>
          </a:xfrm>
          <a:prstGeom prst="rect">
            <a:avLst/>
          </a:prstGeom>
        </p:spPr>
      </p:pic>
      <p:sp>
        <p:nvSpPr>
          <p:cNvPr id="4" name="TextBox 3">
            <a:extLst>
              <a:ext uri="{FF2B5EF4-FFF2-40B4-BE49-F238E27FC236}">
                <a16:creationId xmlns:a16="http://schemas.microsoft.com/office/drawing/2014/main" id="{8CC9E860-6DC0-B243-53E1-0A70DEDF33D4}"/>
              </a:ext>
            </a:extLst>
          </p:cNvPr>
          <p:cNvSpPr txBox="1"/>
          <p:nvPr/>
        </p:nvSpPr>
        <p:spPr>
          <a:xfrm>
            <a:off x="491541" y="5793173"/>
            <a:ext cx="8302938" cy="5078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Please feel free to contact us at any time. There will be soon a 24/7 support line for urgent questions and trouble shooting. </a:t>
            </a:r>
          </a:p>
        </p:txBody>
      </p:sp>
    </p:spTree>
    <p:extLst>
      <p:ext uri="{BB962C8B-B14F-4D97-AF65-F5344CB8AC3E}">
        <p14:creationId xmlns:p14="http://schemas.microsoft.com/office/powerpoint/2010/main" val="266240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C1B8F9-696A-960A-3C80-0E0D833DBA58}"/>
              </a:ext>
            </a:extLst>
          </p:cNvPr>
          <p:cNvSpPr/>
          <p:nvPr/>
        </p:nvSpPr>
        <p:spPr>
          <a:xfrm>
            <a:off x="0" y="5945657"/>
            <a:ext cx="9144000" cy="1003783"/>
          </a:xfrm>
          <a:prstGeom prst="rect">
            <a:avLst/>
          </a:prstGeom>
          <a:solidFill>
            <a:srgbClr val="0C1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E33AAF4-4084-0446-9F8E-CBFA9781E3A6}"/>
              </a:ext>
            </a:extLst>
          </p:cNvPr>
          <p:cNvSpPr txBox="1"/>
          <p:nvPr/>
        </p:nvSpPr>
        <p:spPr>
          <a:xfrm>
            <a:off x="3492459" y="7065377"/>
            <a:ext cx="4987637" cy="248209"/>
          </a:xfrm>
          <a:prstGeom prst="rect">
            <a:avLst/>
          </a:prstGeom>
          <a:noFill/>
        </p:spPr>
        <p:txBody>
          <a:bodyPr wrap="square" rtlCol="0">
            <a:spAutoFit/>
          </a:bodyPr>
          <a:lstStyle/>
          <a:p>
            <a:r>
              <a:rPr lang="en-US" sz="1013" dirty="0"/>
              <a:t>LDLT</a:t>
            </a:r>
          </a:p>
        </p:txBody>
      </p:sp>
      <p:grpSp>
        <p:nvGrpSpPr>
          <p:cNvPr id="3" name="Group 2">
            <a:extLst>
              <a:ext uri="{FF2B5EF4-FFF2-40B4-BE49-F238E27FC236}">
                <a16:creationId xmlns:a16="http://schemas.microsoft.com/office/drawing/2014/main" id="{22212F21-D92D-DD0B-FDC6-76D68B80882F}"/>
              </a:ext>
            </a:extLst>
          </p:cNvPr>
          <p:cNvGrpSpPr/>
          <p:nvPr/>
        </p:nvGrpSpPr>
        <p:grpSpPr>
          <a:xfrm>
            <a:off x="0" y="909021"/>
            <a:ext cx="9144000" cy="5036636"/>
            <a:chOff x="0" y="909021"/>
            <a:chExt cx="9144000" cy="5036636"/>
          </a:xfrm>
        </p:grpSpPr>
        <p:pic>
          <p:nvPicPr>
            <p:cNvPr id="5" name="Picture 4" descr="A picture containing outdoor object, dark, night sky&#10;&#10;Description automatically generated">
              <a:extLst>
                <a:ext uri="{FF2B5EF4-FFF2-40B4-BE49-F238E27FC236}">
                  <a16:creationId xmlns:a16="http://schemas.microsoft.com/office/drawing/2014/main" id="{3DCC67B6-8BE2-5455-A037-BDF3D98F563C}"/>
                </a:ext>
              </a:extLst>
            </p:cNvPr>
            <p:cNvPicPr>
              <a:picLocks noChangeAspect="1"/>
            </p:cNvPicPr>
            <p:nvPr/>
          </p:nvPicPr>
          <p:blipFill rotWithShape="1">
            <a:blip r:embed="rId3"/>
            <a:srcRect t="994" b="2273"/>
            <a:stretch/>
          </p:blipFill>
          <p:spPr>
            <a:xfrm>
              <a:off x="0" y="909021"/>
              <a:ext cx="9144000" cy="5036636"/>
            </a:xfrm>
            <a:prstGeom prst="rect">
              <a:avLst/>
            </a:prstGeom>
          </p:spPr>
        </p:pic>
        <p:sp>
          <p:nvSpPr>
            <p:cNvPr id="6" name="TextBox 5">
              <a:extLst>
                <a:ext uri="{FF2B5EF4-FFF2-40B4-BE49-F238E27FC236}">
                  <a16:creationId xmlns:a16="http://schemas.microsoft.com/office/drawing/2014/main" id="{EF11011B-FF7E-A54A-9A14-A477BDFE0159}"/>
                </a:ext>
              </a:extLst>
            </p:cNvPr>
            <p:cNvSpPr txBox="1"/>
            <p:nvPr/>
          </p:nvSpPr>
          <p:spPr>
            <a:xfrm>
              <a:off x="0" y="1272645"/>
              <a:ext cx="9144000" cy="507831"/>
            </a:xfrm>
            <a:prstGeom prst="rect">
              <a:avLst/>
            </a:prstGeom>
            <a:noFill/>
          </p:spPr>
          <p:txBody>
            <a:bodyPr wrap="square" rtlCol="0">
              <a:spAutoFit/>
            </a:bodyPr>
            <a:lstStyle/>
            <a:p>
              <a:pPr algn="ctr"/>
              <a:r>
                <a:rPr lang="en-US" sz="2700" b="1" dirty="0">
                  <a:solidFill>
                    <a:schemeClr val="bg1"/>
                  </a:solidFill>
                  <a:latin typeface="Helvetica" pitchFamily="2" charset="0"/>
                  <a:cs typeface="Arial" panose="020B0604020202020204" pitchFamily="34" charset="0"/>
                </a:rPr>
                <a:t>International Living Donor Liver Transplant Registry </a:t>
              </a:r>
            </a:p>
          </p:txBody>
        </p:sp>
        <p:pic>
          <p:nvPicPr>
            <p:cNvPr id="7" name="Picture 6">
              <a:extLst>
                <a:ext uri="{FF2B5EF4-FFF2-40B4-BE49-F238E27FC236}">
                  <a16:creationId xmlns:a16="http://schemas.microsoft.com/office/drawing/2014/main" id="{9408F5BC-C0F1-B54C-BF1D-D4632F25DEB2}"/>
                </a:ext>
              </a:extLst>
            </p:cNvPr>
            <p:cNvPicPr>
              <a:picLocks noChangeAspect="1"/>
            </p:cNvPicPr>
            <p:nvPr/>
          </p:nvPicPr>
          <p:blipFill>
            <a:blip r:embed="rId4"/>
            <a:stretch>
              <a:fillRect/>
            </a:stretch>
          </p:blipFill>
          <p:spPr>
            <a:xfrm>
              <a:off x="333992" y="4274557"/>
              <a:ext cx="843350" cy="843350"/>
            </a:xfrm>
            <a:prstGeom prst="rect">
              <a:avLst/>
            </a:prstGeom>
          </p:spPr>
        </p:pic>
        <p:sp>
          <p:nvSpPr>
            <p:cNvPr id="8" name="TextBox 7">
              <a:extLst>
                <a:ext uri="{FF2B5EF4-FFF2-40B4-BE49-F238E27FC236}">
                  <a16:creationId xmlns:a16="http://schemas.microsoft.com/office/drawing/2014/main" id="{9C36C09A-40B9-8CF3-9F5A-5DD4F163A586}"/>
                </a:ext>
              </a:extLst>
            </p:cNvPr>
            <p:cNvSpPr txBox="1"/>
            <p:nvPr/>
          </p:nvSpPr>
          <p:spPr>
            <a:xfrm>
              <a:off x="313176" y="2760779"/>
              <a:ext cx="2631180" cy="461665"/>
            </a:xfrm>
            <a:prstGeom prst="rect">
              <a:avLst/>
            </a:prstGeom>
            <a:noFill/>
          </p:spPr>
          <p:txBody>
            <a:bodyPr wrap="square" rtlCol="0">
              <a:spAutoFit/>
            </a:bodyPr>
            <a:lstStyle/>
            <a:p>
              <a:r>
                <a:rPr lang="en-US" sz="2400" b="1" dirty="0">
                  <a:solidFill>
                    <a:schemeClr val="bg1"/>
                  </a:solidFill>
                  <a:latin typeface="Helvetica" pitchFamily="2" charset="0"/>
                  <a:cs typeface="Arial" panose="020B0604020202020204" pitchFamily="34" charset="0"/>
                </a:rPr>
                <a:t>LDLTregistry.org </a:t>
              </a:r>
            </a:p>
          </p:txBody>
        </p:sp>
        <p:pic>
          <p:nvPicPr>
            <p:cNvPr id="9" name="Picture 8" descr="Text&#10;&#10;Description automatically generated">
              <a:extLst>
                <a:ext uri="{FF2B5EF4-FFF2-40B4-BE49-F238E27FC236}">
                  <a16:creationId xmlns:a16="http://schemas.microsoft.com/office/drawing/2014/main" id="{CD300BC4-00F9-C5E4-54B1-EF684BD68AED}"/>
                </a:ext>
              </a:extLst>
            </p:cNvPr>
            <p:cNvPicPr>
              <a:picLocks noChangeAspect="1"/>
            </p:cNvPicPr>
            <p:nvPr/>
          </p:nvPicPr>
          <p:blipFill>
            <a:blip r:embed="rId5"/>
            <a:stretch>
              <a:fillRect/>
            </a:stretch>
          </p:blipFill>
          <p:spPr>
            <a:xfrm>
              <a:off x="1380705" y="4227220"/>
              <a:ext cx="3082438" cy="863082"/>
            </a:xfrm>
            <a:prstGeom prst="rect">
              <a:avLst/>
            </a:prstGeom>
          </p:spPr>
        </p:pic>
      </p:grpSp>
      <p:sp>
        <p:nvSpPr>
          <p:cNvPr id="11" name="Rectangle 10">
            <a:extLst>
              <a:ext uri="{FF2B5EF4-FFF2-40B4-BE49-F238E27FC236}">
                <a16:creationId xmlns:a16="http://schemas.microsoft.com/office/drawing/2014/main" id="{A3EB6E33-3B46-C548-9678-C17F9CFE83CA}"/>
              </a:ext>
            </a:extLst>
          </p:cNvPr>
          <p:cNvSpPr/>
          <p:nvPr/>
        </p:nvSpPr>
        <p:spPr>
          <a:xfrm>
            <a:off x="0" y="0"/>
            <a:ext cx="9144000" cy="909021"/>
          </a:xfrm>
          <a:prstGeom prst="rect">
            <a:avLst/>
          </a:prstGeom>
          <a:solidFill>
            <a:srgbClr val="0C1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418494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LDLTregistry.org Platform</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a:extLst>
              <a:ext uri="{FF2B5EF4-FFF2-40B4-BE49-F238E27FC236}">
                <a16:creationId xmlns:a16="http://schemas.microsoft.com/office/drawing/2014/main" id="{2870C1FB-B3D2-3A0F-B768-1DF61E584DB5}"/>
              </a:ext>
            </a:extLst>
          </p:cNvPr>
          <p:cNvPicPr>
            <a:picLocks noChangeAspect="1"/>
          </p:cNvPicPr>
          <p:nvPr/>
        </p:nvPicPr>
        <p:blipFill rotWithShape="1">
          <a:blip r:embed="rId3"/>
          <a:srcRect b="28333"/>
          <a:stretch/>
        </p:blipFill>
        <p:spPr>
          <a:xfrm>
            <a:off x="591049" y="799918"/>
            <a:ext cx="7772400" cy="3657782"/>
          </a:xfrm>
          <a:prstGeom prst="rect">
            <a:avLst/>
          </a:prstGeom>
        </p:spPr>
      </p:pic>
      <p:sp>
        <p:nvSpPr>
          <p:cNvPr id="4" name="TextBox 3">
            <a:extLst>
              <a:ext uri="{FF2B5EF4-FFF2-40B4-BE49-F238E27FC236}">
                <a16:creationId xmlns:a16="http://schemas.microsoft.com/office/drawing/2014/main" id="{EC2BC488-979E-AE12-00FC-46C165ED630A}"/>
              </a:ext>
            </a:extLst>
          </p:cNvPr>
          <p:cNvSpPr txBox="1"/>
          <p:nvPr/>
        </p:nvSpPr>
        <p:spPr>
          <a:xfrm>
            <a:off x="491541" y="4673616"/>
            <a:ext cx="8440131" cy="1131079"/>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Please type </a:t>
            </a:r>
            <a:r>
              <a:rPr lang="en-US" b="1" u="sng" dirty="0">
                <a:solidFill>
                  <a:srgbClr val="C00000"/>
                </a:solidFill>
                <a:latin typeface="Arial" panose="020B0604020202020204" pitchFamily="34" charset="0"/>
                <a:cs typeface="Arial" panose="020B0604020202020204" pitchFamily="34" charset="0"/>
              </a:rPr>
              <a:t>LDLTregistry.org</a:t>
            </a:r>
            <a:r>
              <a:rPr lang="en-US" b="1" dirty="0">
                <a:solidFill>
                  <a:srgbClr val="C00000"/>
                </a:solidFill>
                <a:latin typeface="Arial" panose="020B0604020202020204" pitchFamily="34" charset="0"/>
                <a:cs typeface="Arial" panose="020B0604020202020204" pitchFamily="34" charset="0"/>
              </a:rPr>
              <a:t> at your browser address bar to access the LDLTregistry.org platform.</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You may use the top menu bar to access the “About”, “Team”, “Protocol”, “Instructions”, etc. pages.</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More useful links are also available at the right sidebar and footer of the platform. </a:t>
            </a:r>
          </a:p>
        </p:txBody>
      </p:sp>
    </p:spTree>
    <p:extLst>
      <p:ext uri="{BB962C8B-B14F-4D97-AF65-F5344CB8AC3E}">
        <p14:creationId xmlns:p14="http://schemas.microsoft.com/office/powerpoint/2010/main" val="260526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Protocol</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6" name="Picture 5" descr="A screenshot of a computer&#10;&#10;Description automatically generated with medium confidence">
            <a:extLst>
              <a:ext uri="{FF2B5EF4-FFF2-40B4-BE49-F238E27FC236}">
                <a16:creationId xmlns:a16="http://schemas.microsoft.com/office/drawing/2014/main" id="{934F6117-3B5E-D456-D836-896AE3788D92}"/>
              </a:ext>
            </a:extLst>
          </p:cNvPr>
          <p:cNvPicPr>
            <a:picLocks noChangeAspect="1"/>
          </p:cNvPicPr>
          <p:nvPr/>
        </p:nvPicPr>
        <p:blipFill rotWithShape="1">
          <a:blip r:embed="rId3"/>
          <a:srcRect b="23833"/>
          <a:stretch/>
        </p:blipFill>
        <p:spPr>
          <a:xfrm>
            <a:off x="690558" y="887004"/>
            <a:ext cx="7772400" cy="3650706"/>
          </a:xfrm>
          <a:prstGeom prst="rect">
            <a:avLst/>
          </a:prstGeom>
        </p:spPr>
      </p:pic>
      <p:sp>
        <p:nvSpPr>
          <p:cNvPr id="4" name="TextBox 3">
            <a:extLst>
              <a:ext uri="{FF2B5EF4-FFF2-40B4-BE49-F238E27FC236}">
                <a16:creationId xmlns:a16="http://schemas.microsoft.com/office/drawing/2014/main" id="{0647165C-0D0C-BAE8-B295-C908EE6F4854}"/>
              </a:ext>
            </a:extLst>
          </p:cNvPr>
          <p:cNvSpPr txBox="1"/>
          <p:nvPr/>
        </p:nvSpPr>
        <p:spPr>
          <a:xfrm>
            <a:off x="674370" y="4652010"/>
            <a:ext cx="7510454" cy="715581"/>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Please read the short version of the registry protocol.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is available in 12 different languages from the countries that perform the most LDLT. </a:t>
            </a:r>
          </a:p>
        </p:txBody>
      </p:sp>
    </p:spTree>
    <p:extLst>
      <p:ext uri="{BB962C8B-B14F-4D97-AF65-F5344CB8AC3E}">
        <p14:creationId xmlns:p14="http://schemas.microsoft.com/office/powerpoint/2010/main" val="350601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Protocol</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descr="A screenshot of a website&#10;&#10;Description automatically generated with low confidence">
            <a:extLst>
              <a:ext uri="{FF2B5EF4-FFF2-40B4-BE49-F238E27FC236}">
                <a16:creationId xmlns:a16="http://schemas.microsoft.com/office/drawing/2014/main" id="{00D18191-93F3-2287-E651-01382D705B8C}"/>
              </a:ext>
            </a:extLst>
          </p:cNvPr>
          <p:cNvPicPr>
            <a:picLocks noChangeAspect="1"/>
          </p:cNvPicPr>
          <p:nvPr/>
        </p:nvPicPr>
        <p:blipFill rotWithShape="1">
          <a:blip r:embed="rId3"/>
          <a:srcRect b="43503"/>
          <a:stretch/>
        </p:blipFill>
        <p:spPr>
          <a:xfrm>
            <a:off x="591049" y="878175"/>
            <a:ext cx="7772400" cy="2882295"/>
          </a:xfrm>
          <a:prstGeom prst="rect">
            <a:avLst/>
          </a:prstGeom>
        </p:spPr>
      </p:pic>
      <p:sp>
        <p:nvSpPr>
          <p:cNvPr id="4" name="TextBox 3">
            <a:extLst>
              <a:ext uri="{FF2B5EF4-FFF2-40B4-BE49-F238E27FC236}">
                <a16:creationId xmlns:a16="http://schemas.microsoft.com/office/drawing/2014/main" id="{7385C6A9-ACB2-B31F-B732-70456CDC92BD}"/>
              </a:ext>
            </a:extLst>
          </p:cNvPr>
          <p:cNvSpPr txBox="1"/>
          <p:nvPr/>
        </p:nvSpPr>
        <p:spPr>
          <a:xfrm>
            <a:off x="674370" y="4652010"/>
            <a:ext cx="8388835" cy="1131079"/>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The full version of the registry protocol is available for download at the end of the page.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is currently available only in English however it will be translated in different languages soon.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protocol can be used to request audit, quality improvement program, ethics and IRB approval. </a:t>
            </a:r>
          </a:p>
        </p:txBody>
      </p:sp>
    </p:spTree>
    <p:extLst>
      <p:ext uri="{BB962C8B-B14F-4D97-AF65-F5344CB8AC3E}">
        <p14:creationId xmlns:p14="http://schemas.microsoft.com/office/powerpoint/2010/main" val="2234046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Protocol</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6" name="Picture 5" descr="A screenshot of a computer&#10;&#10;Description automatically generated with medium confidence">
            <a:extLst>
              <a:ext uri="{FF2B5EF4-FFF2-40B4-BE49-F238E27FC236}">
                <a16:creationId xmlns:a16="http://schemas.microsoft.com/office/drawing/2014/main" id="{11C3C2F6-BAED-75D4-115E-7F86C92117F0}"/>
              </a:ext>
            </a:extLst>
          </p:cNvPr>
          <p:cNvPicPr>
            <a:picLocks noChangeAspect="1"/>
          </p:cNvPicPr>
          <p:nvPr/>
        </p:nvPicPr>
        <p:blipFill rotWithShape="1">
          <a:blip r:embed="rId3"/>
          <a:srcRect b="30004"/>
          <a:stretch/>
        </p:blipFill>
        <p:spPr>
          <a:xfrm>
            <a:off x="681042" y="893096"/>
            <a:ext cx="7772400" cy="4021804"/>
          </a:xfrm>
          <a:prstGeom prst="rect">
            <a:avLst/>
          </a:prstGeom>
        </p:spPr>
      </p:pic>
      <p:sp>
        <p:nvSpPr>
          <p:cNvPr id="4" name="TextBox 3">
            <a:extLst>
              <a:ext uri="{FF2B5EF4-FFF2-40B4-BE49-F238E27FC236}">
                <a16:creationId xmlns:a16="http://schemas.microsoft.com/office/drawing/2014/main" id="{654F687F-CD3D-E305-F9C7-72A2FB666CD5}"/>
              </a:ext>
            </a:extLst>
          </p:cNvPr>
          <p:cNvSpPr txBox="1"/>
          <p:nvPr/>
        </p:nvSpPr>
        <p:spPr>
          <a:xfrm>
            <a:off x="681042" y="5175609"/>
            <a:ext cx="7292381" cy="715581"/>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Please read the full version of the registry protocol before starting recruiting patients.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is available for download in PDF format. </a:t>
            </a:r>
          </a:p>
        </p:txBody>
      </p:sp>
    </p:spTree>
    <p:extLst>
      <p:ext uri="{BB962C8B-B14F-4D97-AF65-F5344CB8AC3E}">
        <p14:creationId xmlns:p14="http://schemas.microsoft.com/office/powerpoint/2010/main" val="6076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Registration</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8" name="Picture 7">
            <a:extLst>
              <a:ext uri="{FF2B5EF4-FFF2-40B4-BE49-F238E27FC236}">
                <a16:creationId xmlns:a16="http://schemas.microsoft.com/office/drawing/2014/main" id="{8D101B20-D064-AD80-F397-3C9E9FF54662}"/>
              </a:ext>
            </a:extLst>
          </p:cNvPr>
          <p:cNvPicPr>
            <a:picLocks noChangeAspect="1"/>
          </p:cNvPicPr>
          <p:nvPr/>
        </p:nvPicPr>
        <p:blipFill rotWithShape="1">
          <a:blip r:embed="rId3"/>
          <a:srcRect b="-1004"/>
          <a:stretch/>
        </p:blipFill>
        <p:spPr>
          <a:xfrm>
            <a:off x="591049" y="799918"/>
            <a:ext cx="7772400" cy="5155112"/>
          </a:xfrm>
          <a:prstGeom prst="rect">
            <a:avLst/>
          </a:prstGeom>
        </p:spPr>
      </p:pic>
      <p:sp>
        <p:nvSpPr>
          <p:cNvPr id="4" name="TextBox 3">
            <a:extLst>
              <a:ext uri="{FF2B5EF4-FFF2-40B4-BE49-F238E27FC236}">
                <a16:creationId xmlns:a16="http://schemas.microsoft.com/office/drawing/2014/main" id="{8433036F-1454-C56F-A688-E51C809E7A50}"/>
              </a:ext>
            </a:extLst>
          </p:cNvPr>
          <p:cNvSpPr txBox="1"/>
          <p:nvPr/>
        </p:nvSpPr>
        <p:spPr>
          <a:xfrm>
            <a:off x="591049" y="6048053"/>
            <a:ext cx="4935967" cy="300082"/>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Please register your participation by clicking on this icon.</a:t>
            </a:r>
          </a:p>
        </p:txBody>
      </p:sp>
      <p:cxnSp>
        <p:nvCxnSpPr>
          <p:cNvPr id="7" name="Straight Arrow Connector 6">
            <a:extLst>
              <a:ext uri="{FF2B5EF4-FFF2-40B4-BE49-F238E27FC236}">
                <a16:creationId xmlns:a16="http://schemas.microsoft.com/office/drawing/2014/main" id="{EDF84654-F357-B6F6-BDBB-1D13DA1D2A17}"/>
              </a:ext>
            </a:extLst>
          </p:cNvPr>
          <p:cNvCxnSpPr>
            <a:stCxn id="4" idx="3"/>
          </p:cNvCxnSpPr>
          <p:nvPr/>
        </p:nvCxnSpPr>
        <p:spPr>
          <a:xfrm flipV="1">
            <a:off x="5527016" y="5715000"/>
            <a:ext cx="1045234" cy="48309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72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BDFBB-D08C-D5F0-A5AC-1A8AAC98FCB3}"/>
              </a:ext>
            </a:extLst>
          </p:cNvPr>
          <p:cNvSpPr/>
          <p:nvPr/>
        </p:nvSpPr>
        <p:spPr>
          <a:xfrm>
            <a:off x="491541" y="1581374"/>
            <a:ext cx="7971417"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 y="0"/>
            <a:ext cx="7543800" cy="799918"/>
          </a:xfrm>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Registration</a:t>
            </a:r>
          </a:p>
        </p:txBody>
      </p:sp>
      <p:sp>
        <p:nvSpPr>
          <p:cNvPr id="3" name="TextBox 2">
            <a:extLst>
              <a:ext uri="{FF2B5EF4-FFF2-40B4-BE49-F238E27FC236}">
                <a16:creationId xmlns:a16="http://schemas.microsoft.com/office/drawing/2014/main" id="{CEE77E68-2D72-0172-C781-3B3BF280D7D0}"/>
              </a:ext>
            </a:extLst>
          </p:cNvPr>
          <p:cNvSpPr txBox="1"/>
          <p:nvPr/>
        </p:nvSpPr>
        <p:spPr>
          <a:xfrm>
            <a:off x="1" y="6441159"/>
            <a:ext cx="9144000" cy="369332"/>
          </a:xfrm>
          <a:prstGeom prst="rect">
            <a:avLst/>
          </a:prstGeom>
          <a:noFill/>
        </p:spPr>
        <p:txBody>
          <a:bodyPr wrap="square" rtlCol="0">
            <a:spAutoFit/>
          </a:bodyPr>
          <a:lstStyle/>
          <a:p>
            <a:pPr algn="ctr"/>
            <a:r>
              <a:rPr lang="en-US" sz="1800" b="1" dirty="0">
                <a:solidFill>
                  <a:schemeClr val="bg1">
                    <a:lumMod val="95000"/>
                  </a:schemeClr>
                </a:solidFill>
              </a:rPr>
              <a:t>ILDLT | LDLTregistry.org | ILTS</a:t>
            </a:r>
          </a:p>
        </p:txBody>
      </p:sp>
      <p:pic>
        <p:nvPicPr>
          <p:cNvPr id="7" name="Picture 6" descr="A screenshot of a computer&#10;&#10;Description automatically generated with low confidence">
            <a:extLst>
              <a:ext uri="{FF2B5EF4-FFF2-40B4-BE49-F238E27FC236}">
                <a16:creationId xmlns:a16="http://schemas.microsoft.com/office/drawing/2014/main" id="{CD718E77-B2D4-7116-4433-E9CCE0A815C0}"/>
              </a:ext>
            </a:extLst>
          </p:cNvPr>
          <p:cNvPicPr>
            <a:picLocks noChangeAspect="1"/>
          </p:cNvPicPr>
          <p:nvPr/>
        </p:nvPicPr>
        <p:blipFill rotWithShape="1">
          <a:blip r:embed="rId3"/>
          <a:srcRect b="22103"/>
          <a:stretch/>
        </p:blipFill>
        <p:spPr>
          <a:xfrm>
            <a:off x="800100" y="778148"/>
            <a:ext cx="7772400" cy="4004356"/>
          </a:xfrm>
          <a:prstGeom prst="rect">
            <a:avLst/>
          </a:prstGeom>
        </p:spPr>
      </p:pic>
      <p:sp>
        <p:nvSpPr>
          <p:cNvPr id="4" name="TextBox 3">
            <a:extLst>
              <a:ext uri="{FF2B5EF4-FFF2-40B4-BE49-F238E27FC236}">
                <a16:creationId xmlns:a16="http://schemas.microsoft.com/office/drawing/2014/main" id="{28637E12-E711-CF28-ABDC-40859050B21B}"/>
              </a:ext>
            </a:extLst>
          </p:cNvPr>
          <p:cNvSpPr txBox="1"/>
          <p:nvPr/>
        </p:nvSpPr>
        <p:spPr>
          <a:xfrm>
            <a:off x="648199" y="5025568"/>
            <a:ext cx="7552067" cy="715581"/>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This is the registration form available at LDLTregistry.org. Please complete it accurately. </a:t>
            </a:r>
          </a:p>
          <a:p>
            <a:endParaRPr lang="en-US" b="1" dirty="0">
              <a:solidFill>
                <a:srgbClr val="C00000"/>
              </a:solidFill>
              <a:latin typeface="Arial" panose="020B0604020202020204" pitchFamily="34" charset="0"/>
              <a:cs typeface="Arial" panose="020B0604020202020204" pitchFamily="34" charset="0"/>
            </a:endParaRPr>
          </a:p>
          <a:p>
            <a:r>
              <a:rPr lang="en-US" b="1" dirty="0">
                <a:solidFill>
                  <a:srgbClr val="C00000"/>
                </a:solidFill>
                <a:latin typeface="Arial" panose="020B0604020202020204" pitchFamily="34" charset="0"/>
                <a:cs typeface="Arial" panose="020B0604020202020204" pitchFamily="34" charset="0"/>
              </a:rPr>
              <a:t>This information will be used for future publications and authorship.  </a:t>
            </a:r>
          </a:p>
        </p:txBody>
      </p:sp>
    </p:spTree>
    <p:extLst>
      <p:ext uri="{BB962C8B-B14F-4D97-AF65-F5344CB8AC3E}">
        <p14:creationId xmlns:p14="http://schemas.microsoft.com/office/powerpoint/2010/main" val="44260412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9056</TotalTime>
  <Words>2162</Words>
  <Application>Microsoft Macintosh PowerPoint</Application>
  <PresentationFormat>On-screen Show (4:3)</PresentationFormat>
  <Paragraphs>263</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Helvetica</vt:lpstr>
      <vt:lpstr>Retrospect</vt:lpstr>
      <vt:lpstr>PowerPoint Presentation</vt:lpstr>
      <vt:lpstr>Instructions contents</vt:lpstr>
      <vt:lpstr>About LDLTregistry.org</vt:lpstr>
      <vt:lpstr>LDLTregistry.org Platform</vt:lpstr>
      <vt:lpstr>Protocol</vt:lpstr>
      <vt:lpstr>Protocol</vt:lpstr>
      <vt:lpstr>Protocol</vt:lpstr>
      <vt:lpstr>Registration</vt:lpstr>
      <vt:lpstr>Registration</vt:lpstr>
      <vt:lpstr>Registration</vt:lpstr>
      <vt:lpstr>Registration</vt:lpstr>
      <vt:lpstr>Local team</vt:lpstr>
      <vt:lpstr>Local team</vt:lpstr>
      <vt:lpstr>Approval</vt:lpstr>
      <vt:lpstr>Data sharing agreement</vt:lpstr>
      <vt:lpstr>Instructions</vt:lpstr>
      <vt:lpstr>Login</vt:lpstr>
      <vt:lpstr>Login</vt:lpstr>
      <vt:lpstr>Electronic Case Report Form</vt:lpstr>
      <vt:lpstr>Electronic Case Report Form</vt:lpstr>
      <vt:lpstr>Electronic Case Report Form</vt:lpstr>
      <vt:lpstr>Electronic Case Report Form</vt:lpstr>
      <vt:lpstr>Electronic Case Report Form</vt:lpstr>
      <vt:lpstr>Electronic Case Report Form</vt:lpstr>
      <vt:lpstr>Electronic Case Report Form</vt:lpstr>
      <vt:lpstr>Electronic Case Report Form</vt:lpstr>
      <vt:lpstr>Electronic Case Report Form</vt:lpstr>
      <vt:lpstr>Access submitted cases</vt:lpstr>
      <vt:lpstr>Access submitted cases</vt:lpstr>
      <vt:lpstr>Conversion calculators</vt:lpstr>
      <vt:lpstr>Terminology</vt:lpstr>
      <vt:lpstr>Terminology</vt:lpstr>
      <vt:lpstr>Terminology</vt:lpstr>
      <vt:lpstr>Terminology</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Aristotle Raptis</dc:creator>
  <cp:lastModifiedBy>Aristotle Raptis</cp:lastModifiedBy>
  <cp:revision>487</cp:revision>
  <cp:lastPrinted>2018-10-24T20:36:31Z</cp:lastPrinted>
  <dcterms:created xsi:type="dcterms:W3CDTF">2017-06-26T19:51:39Z</dcterms:created>
  <dcterms:modified xsi:type="dcterms:W3CDTF">2023-05-10T17:39:10Z</dcterms:modified>
</cp:coreProperties>
</file>